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5" r:id="rId2"/>
    <p:sldId id="319" r:id="rId3"/>
    <p:sldId id="318" r:id="rId4"/>
    <p:sldId id="321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50" r:id="rId14"/>
    <p:sldId id="351" r:id="rId15"/>
    <p:sldId id="352" r:id="rId16"/>
    <p:sldId id="354" r:id="rId17"/>
    <p:sldId id="353" r:id="rId18"/>
    <p:sldId id="355" r:id="rId19"/>
    <p:sldId id="356" r:id="rId20"/>
    <p:sldId id="357" r:id="rId21"/>
    <p:sldId id="358" r:id="rId22"/>
    <p:sldId id="359" r:id="rId23"/>
    <p:sldId id="349" r:id="rId24"/>
  </p:sldIdLst>
  <p:sldSz cx="9144000" cy="5715000" type="screen16x10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4" d="100"/>
          <a:sy n="84" d="100"/>
        </p:scale>
        <p:origin x="90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0B99A-11FD-46B3-803C-3AB7B2A7235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8656C-3E81-4B1C-9305-801DB068F068}">
      <dgm:prSet phldrT="[Text]" custT="1"/>
      <dgm:spPr/>
      <dgm:t>
        <a:bodyPr>
          <a:scene3d>
            <a:camera prst="isometricOffAxis1Right"/>
            <a:lightRig rig="threePt" dir="t"/>
          </a:scene3d>
        </a:bodyPr>
        <a:lstStyle/>
        <a:p>
          <a:pPr algn="ctr"/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BAB</a:t>
          </a:r>
        </a:p>
        <a:p>
          <a:pPr algn="ctr"/>
          <a:r>
            <a: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endParaRPr 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id-I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PASAL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270E34-5EC0-4575-8244-E1411422C52D}" type="sibTrans" cxnId="{5519EEE1-2CA3-4CC3-B3C8-F2A9048CC44E}">
      <dgm:prSet/>
      <dgm:spPr/>
      <dgm:t>
        <a:bodyPr/>
        <a:lstStyle/>
        <a:p>
          <a:endParaRPr lang="en-US"/>
        </a:p>
      </dgm:t>
    </dgm:pt>
    <dgm:pt modelId="{BF1150A1-3C1F-4926-80B1-382F14909EF1}" type="parTrans" cxnId="{5519EEE1-2CA3-4CC3-B3C8-F2A9048CC44E}">
      <dgm:prSet/>
      <dgm:spPr/>
      <dgm:t>
        <a:bodyPr/>
        <a:lstStyle/>
        <a:p>
          <a:endParaRPr lang="en-US"/>
        </a:p>
      </dgm:t>
    </dgm:pt>
    <dgm:pt modelId="{7F991AAD-564F-43F6-9D74-E4510217F383}" type="pres">
      <dgm:prSet presAssocID="{E8E0B99A-11FD-46B3-803C-3AB7B2A723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E2AC7D-F2B1-4419-91EE-275E860D0CF9}" type="pres">
      <dgm:prSet presAssocID="{1C18656C-3E81-4B1C-9305-801DB068F068}" presName="linNode" presStyleCnt="0"/>
      <dgm:spPr/>
    </dgm:pt>
    <dgm:pt modelId="{07255BA0-F20F-40E9-937E-5B8F74D897D6}" type="pres">
      <dgm:prSet presAssocID="{1C18656C-3E81-4B1C-9305-801DB068F068}" presName="parTx" presStyleLbl="revTx" presStyleIdx="0" presStyleCnt="1" custScaleX="95000" custScaleY="363032" custLinFactX="-103496" custLinFactNeighborX="-200000" custLinFactNeighborY="8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BE0DA-2497-40B7-BB16-BE81439E1D84}" type="pres">
      <dgm:prSet presAssocID="{1C18656C-3E81-4B1C-9305-801DB068F068}" presName="bracket" presStyleLbl="parChTrans1D1" presStyleIdx="0" presStyleCnt="1" custScaleX="98184" custScaleY="414924" custLinFactX="-500000" custLinFactNeighborX="-546518" custLinFactNeighborY="-3215"/>
      <dgm:spPr/>
    </dgm:pt>
    <dgm:pt modelId="{61A1C00E-8AB5-4DEA-87B1-9BF734BCB98D}" type="pres">
      <dgm:prSet presAssocID="{1C18656C-3E81-4B1C-9305-801DB068F068}" presName="spH" presStyleCnt="0"/>
      <dgm:spPr/>
    </dgm:pt>
  </dgm:ptLst>
  <dgm:cxnLst>
    <dgm:cxn modelId="{9894364F-D463-4021-897B-BECAE3AC5A34}" type="presOf" srcId="{E8E0B99A-11FD-46B3-803C-3AB7B2A72350}" destId="{7F991AAD-564F-43F6-9D74-E4510217F383}" srcOrd="0" destOrd="0" presId="urn:diagrams.loki3.com/BracketList"/>
    <dgm:cxn modelId="{D6BFCEF0-FE45-483A-9C65-24DCF69E0080}" type="presOf" srcId="{1C18656C-3E81-4B1C-9305-801DB068F068}" destId="{07255BA0-F20F-40E9-937E-5B8F74D897D6}" srcOrd="0" destOrd="0" presId="urn:diagrams.loki3.com/BracketList"/>
    <dgm:cxn modelId="{5519EEE1-2CA3-4CC3-B3C8-F2A9048CC44E}" srcId="{E8E0B99A-11FD-46B3-803C-3AB7B2A72350}" destId="{1C18656C-3E81-4B1C-9305-801DB068F068}" srcOrd="0" destOrd="0" parTransId="{BF1150A1-3C1F-4926-80B1-382F14909EF1}" sibTransId="{5E270E34-5EC0-4575-8244-E1411422C52D}"/>
    <dgm:cxn modelId="{6E70F5B9-2FA2-4579-97DB-CB5410D66BC4}" type="presParOf" srcId="{7F991AAD-564F-43F6-9D74-E4510217F383}" destId="{D3E2AC7D-F2B1-4419-91EE-275E860D0CF9}" srcOrd="0" destOrd="0" presId="urn:diagrams.loki3.com/BracketList"/>
    <dgm:cxn modelId="{3243987D-C91B-4C9A-9E5B-EC49202535B7}" type="presParOf" srcId="{D3E2AC7D-F2B1-4419-91EE-275E860D0CF9}" destId="{07255BA0-F20F-40E9-937E-5B8F74D897D6}" srcOrd="0" destOrd="0" presId="urn:diagrams.loki3.com/BracketList"/>
    <dgm:cxn modelId="{3CE230AF-1CAC-4C42-A139-FEA961C3BD2B}" type="presParOf" srcId="{D3E2AC7D-F2B1-4419-91EE-275E860D0CF9}" destId="{5DABE0DA-2497-40B7-BB16-BE81439E1D84}" srcOrd="1" destOrd="0" presId="urn:diagrams.loki3.com/BracketList"/>
    <dgm:cxn modelId="{1B0E6100-673F-4EAB-A66F-FE6C84B51518}" type="presParOf" srcId="{D3E2AC7D-F2B1-4419-91EE-275E860D0CF9}" destId="{61A1C00E-8AB5-4DEA-87B1-9BF734BCB98D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55BA0-F20F-40E9-937E-5B8F74D897D6}">
      <dsp:nvSpPr>
        <dsp:cNvPr id="0" name=""/>
        <dsp:cNvSpPr/>
      </dsp:nvSpPr>
      <dsp:spPr>
        <a:xfrm>
          <a:off x="0" y="114250"/>
          <a:ext cx="2001625" cy="153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  <a:scene3d>
            <a:camera prst="isometricOffAxis1Right"/>
            <a:lightRig rig="threePt" dir="t"/>
          </a:scene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BAB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endParaRPr lang="en-U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id-ID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PASAL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4250"/>
        <a:ext cx="2001625" cy="1537109"/>
      </dsp:txXfrm>
    </dsp:sp>
    <dsp:sp modelId="{5DABE0DA-2497-40B7-BB16-BE81439E1D84}">
      <dsp:nvSpPr>
        <dsp:cNvPr id="0" name=""/>
        <dsp:cNvSpPr/>
      </dsp:nvSpPr>
      <dsp:spPr>
        <a:xfrm>
          <a:off x="1907807" y="0"/>
          <a:ext cx="413742" cy="175682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A877EA-7098-4AA1-9052-F4D8B65708DB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E026B52-1661-4EC7-97CF-D2EB3782F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93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55E312-ACC8-4C8B-B654-EBE17DCA3CA2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1163638"/>
            <a:ext cx="50323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CF652A-1A69-4983-AB51-7E86C1B37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3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41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4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28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739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464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261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96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588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023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20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4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69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99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01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04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236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55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960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DDD237-129B-4E81-A6CC-464C34FE478C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66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F47F4A-3149-44D8-9B2F-ADE385A67659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59F120E-1384-453F-AB5C-97B5F6815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974781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163256-6D63-43FB-BE40-BB44370FBC4D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FAEAD77-DD51-4178-8290-77EA39E61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988375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0C29A8-5933-46BC-A68D-DD088E78774E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99871FC-3FE8-47AC-BE3E-D6926C22A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766647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824064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090E8A-33DB-4D93-A554-96C16EAD929A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2718200-9A94-4EDB-B219-5DF7BC47A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473656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032C52-5811-470C-A09A-E35E277378CA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A9C284C-3B64-47C8-AC20-0126857E4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4659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307697-96C7-4F94-A90B-62ED70AAE0D2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C2F47F7-C8E0-4386-8086-58ACBE6FA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945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A78D46-DC34-4E3B-8FC6-EE093179D46E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96C3F06-4BDD-4FB2-8AC6-3A34CAE11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785528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E40393-AED3-4016-88C7-F9088AE8A934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0440168-3748-45A7-9D9E-A5A90FF43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147782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CD345-6048-4347-B9AC-D9F1C49705CB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9A6D571-2470-4701-ADAC-6B3F96F77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273979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EBF541-FE78-45E1-8612-60A6C11E9ADD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FCC08A-6BC6-437B-8B94-510C4EFF7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494827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95A586-3D03-482C-BD15-C09852AF635F}" type="datetimeFigureOut">
              <a:rPr lang="en-US"/>
              <a:pPr>
                <a:defRPr/>
              </a:pPr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083775C-08D0-4050-962F-5DC87B49D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22107"/>
      </p:ext>
    </p:extLst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64" r:id="rId12"/>
  </p:sldLayoutIdLst>
  <p:transition spd="slow">
    <p:split orient="vert"/>
    <p:sndAc>
      <p:stSnd>
        <p:snd r:embed="rId14" name="camera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 rot="16200000">
            <a:off x="-1809750" y="1787525"/>
            <a:ext cx="5143500" cy="1524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53"/>
          </a:p>
        </p:txBody>
      </p:sp>
      <p:sp>
        <p:nvSpPr>
          <p:cNvPr id="113" name="Rectangle 112"/>
          <p:cNvSpPr/>
          <p:nvPr/>
        </p:nvSpPr>
        <p:spPr>
          <a:xfrm rot="16200000">
            <a:off x="-414338" y="1916113"/>
            <a:ext cx="5400675" cy="1524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53"/>
          </a:p>
        </p:txBody>
      </p:sp>
      <p:sp>
        <p:nvSpPr>
          <p:cNvPr id="114" name="Rectangle 113"/>
          <p:cNvSpPr/>
          <p:nvPr/>
        </p:nvSpPr>
        <p:spPr>
          <a:xfrm rot="16200000">
            <a:off x="1001712" y="2024063"/>
            <a:ext cx="5616575" cy="1524000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53"/>
          </a:p>
        </p:txBody>
      </p:sp>
      <p:sp>
        <p:nvSpPr>
          <p:cNvPr id="115" name="Rectangle 114"/>
          <p:cNvSpPr/>
          <p:nvPr/>
        </p:nvSpPr>
        <p:spPr>
          <a:xfrm rot="16200000">
            <a:off x="2762250" y="1916113"/>
            <a:ext cx="5143500" cy="1524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53"/>
          </a:p>
        </p:txBody>
      </p:sp>
      <p:sp>
        <p:nvSpPr>
          <p:cNvPr id="116" name="Rectangle 115"/>
          <p:cNvSpPr/>
          <p:nvPr/>
        </p:nvSpPr>
        <p:spPr>
          <a:xfrm rot="16200000">
            <a:off x="4157662" y="1916113"/>
            <a:ext cx="5400675" cy="1524000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53"/>
          </a:p>
        </p:txBody>
      </p:sp>
      <p:sp>
        <p:nvSpPr>
          <p:cNvPr id="117" name="Rectangle 116"/>
          <p:cNvSpPr/>
          <p:nvPr/>
        </p:nvSpPr>
        <p:spPr>
          <a:xfrm rot="16200000">
            <a:off x="5573712" y="2024063"/>
            <a:ext cx="5616575" cy="1524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53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1667" y="133847"/>
            <a:ext cx="696383" cy="4643027"/>
            <a:chOff x="1440" y="0"/>
            <a:chExt cx="1441" cy="3125"/>
          </a:xfrm>
          <a:gradFill>
            <a:gsLst>
              <a:gs pos="0">
                <a:srgbClr val="C00000"/>
              </a:gs>
              <a:gs pos="50000">
                <a:srgbClr val="C000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grpSpPr>
        <p:sp>
          <p:nvSpPr>
            <p:cNvPr id="41" name="Rectangle 8"/>
            <p:cNvSpPr>
              <a:spLocks noChangeArrowheads="1"/>
            </p:cNvSpPr>
            <p:nvPr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620">
                <a:latin typeface="+mn-lt"/>
                <a:cs typeface="+mn-cs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ltGray">
            <a:xfrm>
              <a:off x="1888" y="0"/>
              <a:ext cx="526" cy="31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620">
                <a:latin typeface="+mn-lt"/>
                <a:cs typeface="+mn-cs"/>
              </a:endParaRPr>
            </a:p>
          </p:txBody>
        </p:sp>
      </p:grpSp>
      <p:grpSp>
        <p:nvGrpSpPr>
          <p:cNvPr id="36873" name="Group 2"/>
          <p:cNvGrpSpPr>
            <a:grpSpLocks/>
          </p:cNvGrpSpPr>
          <p:nvPr/>
        </p:nvGrpSpPr>
        <p:grpSpPr bwMode="auto">
          <a:xfrm rot="16200000" flipV="1">
            <a:off x="6330157" y="-569119"/>
            <a:ext cx="5988050" cy="7056437"/>
            <a:chOff x="735" y="117"/>
            <a:chExt cx="4315" cy="3352"/>
          </a:xfrm>
        </p:grpSpPr>
        <p:sp>
          <p:nvSpPr>
            <p:cNvPr id="22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5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0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8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5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0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AutoShape 5"/>
            <p:cNvSpPr>
              <a:spLocks noChangeArrowheads="1"/>
            </p:cNvSpPr>
            <p:nvPr/>
          </p:nvSpPr>
          <p:spPr bwMode="gray">
            <a:xfrm flipV="1">
              <a:off x="1315" y="540"/>
              <a:ext cx="3148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5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0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 flipV="1">
              <a:off x="1671" y="889"/>
              <a:ext cx="2408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5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0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692275" y="441325"/>
            <a:ext cx="7332663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spc="225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SOSIALISASI </a:t>
            </a:r>
            <a:endParaRPr lang="id-ID" sz="3000" spc="225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1738313" y="230188"/>
            <a:ext cx="7286625" cy="19050"/>
          </a:xfrm>
          <a:prstGeom prst="line">
            <a:avLst/>
          </a:prstGeom>
          <a:ln w="57150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87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7" y="114317"/>
            <a:ext cx="1219200" cy="13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692275" y="1316038"/>
            <a:ext cx="7332663" cy="344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PERBUP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NO</a:t>
            </a:r>
            <a:r>
              <a:rPr lang="id-ID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MOR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d-ID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89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TAHUN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</a:t>
            </a:r>
            <a:r>
              <a:rPr lang="id-ID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id-ID" sz="24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d-ID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TENTANG 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d-ID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PEDOMAN </a:t>
            </a:r>
            <a:r>
              <a:rPr lang="id-ID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PELAKSANAAN HARI KERJA, JAM KERJA, PAKAIAN </a:t>
            </a:r>
            <a:r>
              <a:rPr lang="id-ID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DINAS DAN </a:t>
            </a:r>
            <a:r>
              <a:rPr lang="id-ID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CUTI BAGI APARATUR PEMERINTAH DESA </a:t>
            </a:r>
            <a:br>
              <a:rPr lang="id-ID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22146" y="139690"/>
            <a:ext cx="6851650" cy="8907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SANKSI ADMINISTRATIF PELANGGARAN DISIPLIN PELAKSANAAN </a:t>
            </a:r>
            <a:r>
              <a:rPr lang="id-ID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JAM KERJA</a:t>
            </a:r>
            <a:endParaRPr lang="id-ID" alt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370" y="1322616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7 - 8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0216" y="2137420"/>
            <a:ext cx="3380427" cy="1656184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id-ID" sz="2000" b="1" dirty="0"/>
              <a:t>Sanksi administratif </a:t>
            </a:r>
            <a:r>
              <a:rPr lang="id-ID" sz="2000" b="1" dirty="0" smtClean="0"/>
              <a:t>berupa</a:t>
            </a:r>
            <a:r>
              <a:rPr lang="id-ID" sz="2000" b="1" dirty="0"/>
              <a:t>:</a:t>
            </a:r>
            <a:br>
              <a:rPr lang="id-ID" sz="2000" b="1" dirty="0"/>
            </a:br>
            <a:r>
              <a:rPr lang="id-ID" sz="2000" b="1" dirty="0"/>
              <a:t>a. teguran lisan;</a:t>
            </a:r>
            <a:br>
              <a:rPr lang="id-ID" sz="2000" b="1" dirty="0"/>
            </a:br>
            <a:r>
              <a:rPr lang="id-ID" sz="2000" b="1" dirty="0"/>
              <a:t>b. teguran tertulis pertama;</a:t>
            </a:r>
            <a:br>
              <a:rPr lang="id-ID" sz="2000" b="1" dirty="0"/>
            </a:br>
            <a:r>
              <a:rPr lang="id-ID" sz="2000" b="1" dirty="0"/>
              <a:t>c. teguran tertulis kedua; dan</a:t>
            </a:r>
            <a:br>
              <a:rPr lang="id-ID" sz="2000" b="1" dirty="0"/>
            </a:br>
            <a:r>
              <a:rPr lang="id-ID" sz="2000" b="1" dirty="0"/>
              <a:t>d. teguran tertulis ketiga.</a:t>
            </a:r>
            <a:r>
              <a:rPr lang="id-ID" sz="2000" b="1" dirty="0"/>
              <a:t> </a:t>
            </a:r>
            <a:endParaRPr lang="en-US" sz="20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64959" y="1218695"/>
            <a:ext cx="4727519" cy="933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/>
              <a:t>Teguran lisan </a:t>
            </a:r>
            <a:r>
              <a:rPr lang="id-ID" sz="1800" dirty="0" smtClean="0"/>
              <a:t>dilakukan</a:t>
            </a:r>
            <a:r>
              <a:rPr lang="id-ID" sz="1800" dirty="0"/>
              <a:t> </a:t>
            </a:r>
            <a:r>
              <a:rPr lang="id-ID" sz="1800" dirty="0" smtClean="0"/>
              <a:t>apabila </a:t>
            </a:r>
            <a:r>
              <a:rPr lang="id-ID" sz="1800" b="1" dirty="0" smtClean="0"/>
              <a:t>tidak menaati ketentuan Jam Kerja tanpa keterangan / tidak dapat dipertanggungjawabkan</a:t>
            </a:r>
            <a:r>
              <a:rPr lang="id-ID" sz="1800" dirty="0" smtClean="0"/>
              <a:t> </a:t>
            </a:r>
            <a:r>
              <a:rPr lang="id-ID" sz="1800" dirty="0"/>
              <a:t/>
            </a:r>
            <a:br>
              <a:rPr lang="id-ID" sz="1800" dirty="0"/>
            </a:br>
            <a:endParaRPr lang="en-US" sz="1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58937" y="2340498"/>
            <a:ext cx="4727519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 smtClean="0"/>
              <a:t>Teguran tertulis </a:t>
            </a:r>
            <a:r>
              <a:rPr lang="id-ID" sz="1800" dirty="0" smtClean="0"/>
              <a:t>diberikan</a:t>
            </a:r>
            <a:r>
              <a:rPr lang="id-ID" sz="1800" b="1" dirty="0" smtClean="0"/>
              <a:t> </a:t>
            </a:r>
            <a:r>
              <a:rPr lang="id-ID" sz="1800" dirty="0" smtClean="0"/>
              <a:t>dalam </a:t>
            </a:r>
            <a:r>
              <a:rPr lang="id-ID" sz="1800" dirty="0"/>
              <a:t>hal teguran </a:t>
            </a:r>
            <a:r>
              <a:rPr lang="id-ID" sz="1800" dirty="0" smtClean="0"/>
              <a:t>lisan tidak </a:t>
            </a:r>
            <a:r>
              <a:rPr lang="id-ID" sz="1800" dirty="0"/>
              <a:t>ditaati</a:t>
            </a:r>
            <a:r>
              <a:rPr lang="id-ID" sz="1800" dirty="0" smtClean="0"/>
              <a:t>, </a:t>
            </a:r>
            <a:r>
              <a:rPr lang="id-ID" sz="1800" dirty="0"/>
              <a:t>dengan tenggang waktu masing-masing 7 (tujuh) </a:t>
            </a:r>
            <a:r>
              <a:rPr lang="id-ID" sz="1800" dirty="0" smtClean="0"/>
              <a:t>hari kerja </a:t>
            </a:r>
            <a:r>
              <a:rPr lang="id-ID" sz="1800" dirty="0"/>
              <a:t>dalam hal teguran sebelumnya tidak ditaati</a:t>
            </a:r>
            <a:r>
              <a:rPr lang="id-ID" sz="1800" dirty="0"/>
              <a:t> </a:t>
            </a:r>
            <a:r>
              <a:rPr lang="id-ID" sz="1800" dirty="0" smtClean="0"/>
              <a:t>(pelanggaran disiplin berlanjut)</a:t>
            </a: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/>
            </a:r>
            <a:br>
              <a:rPr lang="id-ID" sz="1800" dirty="0"/>
            </a:br>
            <a:endParaRPr lang="en-US" sz="1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158937" y="3954076"/>
            <a:ext cx="4727519" cy="14656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dirty="0"/>
              <a:t>sanksi berupa pengurangan tunjangan tambahan</a:t>
            </a:r>
            <a:br>
              <a:rPr lang="id-ID" sz="1800" dirty="0"/>
            </a:br>
            <a:r>
              <a:rPr lang="id-ID" sz="1800" dirty="0"/>
              <a:t>penghasilan </a:t>
            </a:r>
            <a:r>
              <a:rPr lang="id-ID" sz="1800" dirty="0" smtClean="0"/>
              <a:t>yang </a:t>
            </a:r>
            <a:r>
              <a:rPr lang="id-ID" sz="1800" dirty="0"/>
              <a:t>bersumber dari APBDesa paling banyak sebesar 50 % (lima puluh per</a:t>
            </a:r>
            <a:br>
              <a:rPr lang="id-ID" sz="1800" dirty="0"/>
            </a:br>
            <a:r>
              <a:rPr lang="id-ID" sz="1800" dirty="0"/>
              <a:t>seratus), pada penerimaan bulan </a:t>
            </a:r>
            <a:r>
              <a:rPr lang="id-ID" sz="1800" dirty="0" smtClean="0"/>
              <a:t>berikutnya.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dirty="0" smtClean="0"/>
              <a:t>Dituangkan/ diatur dalam PERKADES. </a:t>
            </a:r>
            <a:r>
              <a:rPr lang="id-ID" sz="1800" dirty="0"/>
              <a:t/>
            </a:r>
            <a:br>
              <a:rPr lang="id-ID" sz="1800" dirty="0"/>
            </a:br>
            <a:endParaRPr lang="en-U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971" y="4009628"/>
            <a:ext cx="34446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Teguran Perangkat Desa dan Staf dilakukan oleh Kepala Desa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Teguran Kepala Desa dilakukan oleh Camat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78801119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345332"/>
            <a:ext cx="8352928" cy="4176464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fi-FI" sz="2000" b="1" dirty="0"/>
              <a:t>Hari Senin </a:t>
            </a:r>
            <a:r>
              <a:rPr lang="fi-FI" sz="2000" dirty="0"/>
              <a:t>memakai seragam </a:t>
            </a:r>
            <a:r>
              <a:rPr lang="fi-FI" sz="2000" dirty="0" smtClean="0"/>
              <a:t>khaki</a:t>
            </a:r>
            <a:r>
              <a:rPr lang="id-ID" sz="2000" dirty="0" smtClean="0"/>
              <a:t>, </a:t>
            </a:r>
            <a:r>
              <a:rPr lang="id-ID" sz="2000" dirty="0"/>
              <a:t>mutz (tutup kepala) dengan list warna perak/putih bagi </a:t>
            </a:r>
            <a:r>
              <a:rPr lang="id-ID" sz="2000" dirty="0" smtClean="0"/>
              <a:t>Kepala Desa </a:t>
            </a:r>
            <a:r>
              <a:rPr lang="id-ID" sz="2000" dirty="0"/>
              <a:t>dan list warna perunggu/abu-abu bagi Perangkat Desa dan</a:t>
            </a:r>
            <a:br>
              <a:rPr lang="id-ID" sz="2000" dirty="0"/>
            </a:br>
            <a:r>
              <a:rPr lang="id-ID" sz="2000" dirty="0"/>
              <a:t>staf Perangkat Desa</a:t>
            </a:r>
            <a:r>
              <a:rPr lang="id-ID" sz="2000" dirty="0"/>
              <a:t> </a:t>
            </a:r>
            <a:endParaRPr lang="id-ID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fi-FI" sz="2000" b="1" dirty="0" smtClean="0"/>
              <a:t>Hari </a:t>
            </a:r>
            <a:r>
              <a:rPr lang="fi-FI" sz="2000" b="1" dirty="0"/>
              <a:t>Selasa </a:t>
            </a:r>
            <a:r>
              <a:rPr lang="fi-FI" sz="2000" dirty="0"/>
              <a:t>memakai kemeja batik/lurik</a:t>
            </a:r>
            <a:r>
              <a:rPr lang="fi-FI" sz="2000" dirty="0"/>
              <a:t> </a:t>
            </a:r>
            <a:endParaRPr lang="id-ID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000" b="1" dirty="0"/>
              <a:t>Hari Rabu </a:t>
            </a:r>
            <a:r>
              <a:rPr lang="id-ID" sz="2000" dirty="0"/>
              <a:t>memakai kemeja batik motif Candi Gedongsongo </a:t>
            </a:r>
            <a:r>
              <a:rPr lang="id-ID" sz="2000" dirty="0" smtClean="0"/>
              <a:t>dengan warna </a:t>
            </a:r>
            <a:r>
              <a:rPr lang="id-ID" sz="2000" dirty="0"/>
              <a:t>dasar </a:t>
            </a:r>
            <a:r>
              <a:rPr lang="id-ID" sz="2000" dirty="0" smtClean="0"/>
              <a:t>merah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fi-FI" sz="2000" b="1" dirty="0"/>
              <a:t>Hari Kamis </a:t>
            </a:r>
            <a:r>
              <a:rPr lang="fi-FI" sz="2000" dirty="0"/>
              <a:t>memakai kemeja </a:t>
            </a:r>
            <a:r>
              <a:rPr lang="fi-FI" sz="2000" dirty="0" smtClean="0"/>
              <a:t>batik</a:t>
            </a:r>
            <a:endParaRPr lang="id-ID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000" b="1" dirty="0"/>
              <a:t>Hari Jumat </a:t>
            </a:r>
            <a:r>
              <a:rPr lang="id-ID" sz="2000" dirty="0"/>
              <a:t>memakai pakaian olahraga dan apabila </a:t>
            </a:r>
            <a:r>
              <a:rPr lang="id-ID" sz="2000" dirty="0" smtClean="0"/>
              <a:t>melaksanakan rapat/acara </a:t>
            </a:r>
            <a:r>
              <a:rPr lang="id-ID" sz="2000" dirty="0"/>
              <a:t>kedinasan lainnya menggunakan kemeja batik</a:t>
            </a:r>
            <a:r>
              <a:rPr lang="id-ID" sz="2000" dirty="0"/>
              <a:t> </a:t>
            </a:r>
            <a:endParaRPr lang="id-ID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000" b="1" dirty="0"/>
              <a:t>Pada </a:t>
            </a:r>
            <a:r>
              <a:rPr lang="id-ID" sz="2000" b="1" dirty="0" smtClean="0"/>
              <a:t>tanggal </a:t>
            </a:r>
            <a:r>
              <a:rPr lang="id-ID" sz="2000" b="1" dirty="0"/>
              <a:t>17 setiap bulan dan/atau upacara bendera </a:t>
            </a:r>
            <a:r>
              <a:rPr lang="id-ID" sz="2000" dirty="0" smtClean="0"/>
              <a:t>memakai </a:t>
            </a:r>
            <a:r>
              <a:rPr lang="id-ID" sz="2000" dirty="0"/>
              <a:t>seragam </a:t>
            </a:r>
            <a:r>
              <a:rPr lang="id-ID" sz="2000" dirty="0" smtClean="0"/>
              <a:t>KORPRI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000" b="1" dirty="0" smtClean="0"/>
              <a:t>PDU Kepala Desa, </a:t>
            </a:r>
            <a:r>
              <a:rPr lang="id-ID" sz="2000" dirty="0" smtClean="0"/>
              <a:t>pada saat dilantik dan Upacara hari besar (17 Agustus)</a:t>
            </a: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/>
              <a:t/>
            </a:r>
            <a:br>
              <a:rPr lang="id-ID" sz="2000" dirty="0"/>
            </a:br>
            <a:r>
              <a:rPr lang="fi-FI" sz="2000" dirty="0" smtClean="0"/>
              <a:t> 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id-ID" sz="2000" dirty="0" smtClean="0"/>
              <a:t> </a:t>
            </a:r>
            <a:r>
              <a:rPr lang="id-ID" sz="2000" dirty="0"/>
              <a:t/>
            </a:r>
            <a:br>
              <a:rPr lang="id-ID" sz="2000" dirty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67544" y="485775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PAKAIAN DINAS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081" y="604278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512692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849388"/>
            <a:ext cx="8192410" cy="3672408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id-ID" sz="2400" dirty="0"/>
              <a:t>Kelengkapan atribut Pakaian Dinas Harian </a:t>
            </a:r>
            <a:r>
              <a:rPr lang="id-ID" sz="2400" dirty="0" smtClean="0"/>
              <a:t>: Lencana KORPRI, Papan Nama, Tanda Pengenal dan </a:t>
            </a:r>
            <a:r>
              <a:rPr lang="id-ID" sz="2400" dirty="0"/>
              <a:t>ikat pinggang berwarna </a:t>
            </a:r>
            <a:r>
              <a:rPr lang="id-ID" sz="2400" dirty="0" smtClean="0"/>
              <a:t>hitam.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id-ID" sz="2400" dirty="0" smtClean="0"/>
              <a:t>Kepala </a:t>
            </a:r>
            <a:r>
              <a:rPr lang="id-ID" sz="2400" dirty="0"/>
              <a:t>Desa </a:t>
            </a:r>
            <a:r>
              <a:rPr lang="id-ID" sz="2400" dirty="0" smtClean="0"/>
              <a:t>memakai </a:t>
            </a:r>
            <a:r>
              <a:rPr lang="id-ID" sz="2400" dirty="0"/>
              <a:t>tanda </a:t>
            </a:r>
            <a:r>
              <a:rPr lang="id-ID" sz="2400" dirty="0" smtClean="0"/>
              <a:t>pangkat dan/atau </a:t>
            </a:r>
            <a:r>
              <a:rPr lang="id-ID" sz="2400" dirty="0"/>
              <a:t>tanda jabatan Kepala </a:t>
            </a:r>
            <a:r>
              <a:rPr lang="id-ID" sz="2400" dirty="0" smtClean="0"/>
              <a:t>Desa.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id-ID" sz="2400" dirty="0" smtClean="0"/>
              <a:t>Sepatu </a:t>
            </a:r>
            <a:r>
              <a:rPr lang="id-ID" sz="2400" dirty="0"/>
              <a:t>yang dipakai pada Hari Kerja adalah sepatu pantofel berwarna </a:t>
            </a:r>
            <a:r>
              <a:rPr lang="id-ID" sz="2400" dirty="0" smtClean="0"/>
              <a:t>hitam</a:t>
            </a:r>
            <a:r>
              <a:rPr lang="id-ID" sz="2400" dirty="0"/>
              <a:t> dengan kaos kaki berwarna hitam/gelap, kecuali pada saat memakai </a:t>
            </a:r>
            <a:r>
              <a:rPr lang="id-ID" sz="2400" dirty="0" smtClean="0"/>
              <a:t>baju </a:t>
            </a:r>
            <a:r>
              <a:rPr lang="id-ID" sz="2400" dirty="0"/>
              <a:t>olahraga menggunakan sepatu </a:t>
            </a:r>
            <a:r>
              <a:rPr lang="id-ID" sz="2400" dirty="0" smtClean="0"/>
              <a:t>olahraga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 </a:t>
            </a:r>
            <a:br>
              <a:rPr lang="id-ID" sz="2400" dirty="0" smtClean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fi-FI" sz="2400" dirty="0" smtClean="0"/>
              <a:t> 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id-ID" sz="2400" dirty="0" smtClean="0"/>
              <a:t> 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67544" y="485775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ATRIBUT / KELENGKAPAN PAKAIAN DINAS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201316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340773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22146" y="139690"/>
            <a:ext cx="6851650" cy="8907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SANKSI ADMINISTRATIF PELANGGARAN DISIPLIN PELAKSANAAN </a:t>
            </a:r>
            <a:r>
              <a:rPr lang="id-ID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PAKAIAN DINAS</a:t>
            </a:r>
            <a:endParaRPr lang="id-ID" alt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370" y="1322616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0216" y="2137420"/>
            <a:ext cx="3380427" cy="1656184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id-ID" sz="2000" b="1" dirty="0"/>
              <a:t>Sanksi administratif </a:t>
            </a:r>
            <a:r>
              <a:rPr lang="id-ID" sz="2000" b="1" dirty="0" smtClean="0"/>
              <a:t>berupa</a:t>
            </a:r>
            <a:r>
              <a:rPr lang="id-ID" sz="2000" b="1" dirty="0"/>
              <a:t>:</a:t>
            </a:r>
            <a:br>
              <a:rPr lang="id-ID" sz="2000" b="1" dirty="0"/>
            </a:br>
            <a:r>
              <a:rPr lang="id-ID" sz="2000" b="1" dirty="0"/>
              <a:t>a. teguran lisan;</a:t>
            </a:r>
            <a:br>
              <a:rPr lang="id-ID" sz="2000" b="1" dirty="0"/>
            </a:br>
            <a:r>
              <a:rPr lang="id-ID" sz="2000" b="1" dirty="0"/>
              <a:t>b. teguran tertulis pertama;</a:t>
            </a:r>
            <a:br>
              <a:rPr lang="id-ID" sz="2000" b="1" dirty="0"/>
            </a:br>
            <a:r>
              <a:rPr lang="id-ID" sz="2000" b="1" dirty="0"/>
              <a:t>c. teguran tertulis kedua; dan</a:t>
            </a:r>
            <a:br>
              <a:rPr lang="id-ID" sz="2000" b="1" dirty="0"/>
            </a:br>
            <a:r>
              <a:rPr lang="id-ID" sz="2000" b="1" dirty="0"/>
              <a:t>d. teguran tertulis ketiga.</a:t>
            </a:r>
            <a:r>
              <a:rPr lang="id-ID" sz="2000" b="1" dirty="0"/>
              <a:t> </a:t>
            </a:r>
            <a:endParaRPr lang="en-US" sz="20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80852" y="2468819"/>
            <a:ext cx="4727519" cy="70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/>
              <a:t>Teguran lisan </a:t>
            </a:r>
            <a:r>
              <a:rPr lang="id-ID" sz="1800" dirty="0" smtClean="0"/>
              <a:t>dilakukan</a:t>
            </a:r>
            <a:r>
              <a:rPr lang="id-ID" sz="1800" dirty="0"/>
              <a:t> </a:t>
            </a:r>
            <a:r>
              <a:rPr lang="id-ID" sz="1800" dirty="0" smtClean="0"/>
              <a:t>apabila </a:t>
            </a:r>
            <a:r>
              <a:rPr lang="id-ID" sz="1800" b="1" dirty="0" smtClean="0"/>
              <a:t>tidak memakai Pakaian Dinas sesuai ketentuan</a:t>
            </a:r>
            <a:r>
              <a:rPr lang="id-ID" sz="1800" dirty="0"/>
              <a:t/>
            </a:r>
            <a:br>
              <a:rPr lang="id-ID" sz="1800" dirty="0"/>
            </a:br>
            <a:endParaRPr lang="en-US" sz="1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64958" y="3433564"/>
            <a:ext cx="4727519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 smtClean="0"/>
              <a:t>Teguran tertulis </a:t>
            </a:r>
            <a:r>
              <a:rPr lang="id-ID" sz="1800" dirty="0" smtClean="0"/>
              <a:t>diberikan</a:t>
            </a:r>
            <a:r>
              <a:rPr lang="id-ID" sz="1800" b="1" dirty="0" smtClean="0"/>
              <a:t> </a:t>
            </a:r>
            <a:r>
              <a:rPr lang="id-ID" sz="1800" dirty="0" smtClean="0"/>
              <a:t>dalam </a:t>
            </a:r>
            <a:r>
              <a:rPr lang="id-ID" sz="1800" dirty="0"/>
              <a:t>hal teguran </a:t>
            </a:r>
            <a:r>
              <a:rPr lang="id-ID" sz="1800" dirty="0" smtClean="0"/>
              <a:t>lisan tidak </a:t>
            </a:r>
            <a:r>
              <a:rPr lang="id-ID" sz="1800" dirty="0"/>
              <a:t>ditaati</a:t>
            </a:r>
            <a:r>
              <a:rPr lang="id-ID" sz="1800" dirty="0" smtClean="0"/>
              <a:t>, </a:t>
            </a:r>
            <a:r>
              <a:rPr lang="id-ID" sz="1800" dirty="0"/>
              <a:t>dengan tenggang waktu masing-masing 7 (tujuh) </a:t>
            </a:r>
            <a:r>
              <a:rPr lang="id-ID" sz="1800" dirty="0" smtClean="0"/>
              <a:t>hari kerja </a:t>
            </a:r>
            <a:r>
              <a:rPr lang="id-ID" sz="1800" dirty="0"/>
              <a:t>dalam hal teguran sebelumnya tidak ditaati</a:t>
            </a:r>
            <a:r>
              <a:rPr lang="id-ID" sz="1800" dirty="0"/>
              <a:t> </a:t>
            </a:r>
            <a:r>
              <a:rPr lang="id-ID" sz="1800" dirty="0" smtClean="0"/>
              <a:t>(pelanggaran disiplin berlanjut)</a:t>
            </a: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/>
            </a:r>
            <a:br>
              <a:rPr lang="id-ID" sz="1800" dirty="0"/>
            </a:b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5971" y="4009628"/>
            <a:ext cx="34446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Teguran Perangkat Desa dan Staf dilakukan oleh Kepala Desa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Teguran Kepala Desa dilakukan oleh Camat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5680391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40442" y="1743602"/>
            <a:ext cx="7491998" cy="3418153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 adalah HAK bagi Aparatur Pemdes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Pejabat yang memberikan Cuti :</a:t>
            </a:r>
          </a:p>
          <a:p>
            <a:pPr marL="801688" indent="-457200">
              <a:spcBef>
                <a:spcPts val="0"/>
              </a:spcBef>
              <a:buFont typeface="+mj-lt"/>
              <a:buAutoNum type="alphaL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Camat untuk Pengajuan cuti dari Kades</a:t>
            </a:r>
          </a:p>
          <a:p>
            <a:pPr marL="801688" indent="-457200">
              <a:spcBef>
                <a:spcPts val="0"/>
              </a:spcBef>
              <a:buFont typeface="+mj-lt"/>
              <a:buAutoNum type="alphaL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Kades untuk pengajuan cuti dari Perangkat Desa dan Staf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 Cuti :</a:t>
            </a:r>
          </a:p>
          <a:p>
            <a:pPr marL="801688" indent="-439738">
              <a:spcBef>
                <a:spcPts val="0"/>
              </a:spcBef>
              <a:buFont typeface="+mj-lt"/>
              <a:buAutoNum type="alphaLcPeriod"/>
              <a:defRPr/>
            </a:pP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 tahunan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d-I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688" indent="-439738">
              <a:spcBef>
                <a:spcPts val="0"/>
              </a:spcBef>
              <a:buFont typeface="+mj-lt"/>
              <a:buAutoNum type="alphaL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sakit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d-I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688" indent="-439738">
              <a:spcBef>
                <a:spcPts val="0"/>
              </a:spcBef>
              <a:buFont typeface="+mj-lt"/>
              <a:buAutoNum type="alphaL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melahirkan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d-I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688" indent="-439738">
              <a:spcBef>
                <a:spcPts val="0"/>
              </a:spcBef>
              <a:buFont typeface="+mj-lt"/>
              <a:buAutoNum type="alphaL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 alasan penting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d-I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688" indent="-439738">
              <a:spcBef>
                <a:spcPts val="0"/>
              </a:spcBef>
              <a:buFont typeface="+mj-lt"/>
              <a:buAutoNum type="alphaL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besar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05950" y="360413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CUTI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163124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11 - 22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402914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777380"/>
            <a:ext cx="8352928" cy="3384376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/>
              <a:t>D</a:t>
            </a:r>
            <a:r>
              <a:rPr lang="id-ID" sz="2400" dirty="0" smtClean="0"/>
              <a:t>iberikan </a:t>
            </a:r>
            <a:r>
              <a:rPr lang="id-ID" sz="2400" dirty="0"/>
              <a:t>paling lama </a:t>
            </a:r>
            <a:r>
              <a:rPr lang="id-ID" sz="2400" b="1" dirty="0"/>
              <a:t>12 (dua belas) hari kerja dalam 1 (satu) tahun</a:t>
            </a:r>
            <a:br>
              <a:rPr lang="id-ID" sz="2400" b="1" dirty="0"/>
            </a:br>
            <a:r>
              <a:rPr lang="id-ID" sz="2400" b="1" dirty="0"/>
              <a:t>dikurangi cuti bersama yang ditetapkan oleh Pemerintah</a:t>
            </a:r>
            <a:r>
              <a:rPr lang="id-ID" sz="2400" dirty="0"/>
              <a:t> </a:t>
            </a:r>
            <a:endParaRPr lang="id-ID" sz="24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sv-SE" sz="2400" dirty="0"/>
              <a:t>Aparatur Pemerintah Desa mengajukan permintaan secara tertulis</a:t>
            </a:r>
            <a:br>
              <a:rPr lang="sv-SE" sz="2400" dirty="0"/>
            </a:br>
            <a:r>
              <a:rPr lang="sv-SE" sz="2400" dirty="0"/>
              <a:t>kepada pejabat yang berwenang</a:t>
            </a:r>
            <a:r>
              <a:rPr lang="sv-SE" sz="2400" dirty="0"/>
              <a:t> </a:t>
            </a:r>
            <a:endParaRPr lang="id-ID" sz="24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 smtClean="0"/>
              <a:t>Mempertimbangkan kondisi beban pekerjaan yang ada di Pemerintah Desa pada saat pengajuan cuti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v-SE" sz="2400" dirty="0"/>
              <a:t/>
            </a:r>
            <a:br>
              <a:rPr lang="sv-SE" sz="2400" dirty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fi-FI" sz="2400" dirty="0" smtClean="0"/>
              <a:t> 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id-ID" sz="2400" dirty="0" smtClean="0"/>
              <a:t> 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88629" y="329354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CUTI TAHUNAN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135545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7566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375468"/>
            <a:ext cx="8352928" cy="3930304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200" dirty="0" smtClean="0"/>
              <a:t>Sakit </a:t>
            </a:r>
            <a:r>
              <a:rPr lang="id-ID" sz="2200" dirty="0"/>
              <a:t>kurang dari atau selama 2 (dua) hari dengan </a:t>
            </a:r>
            <a:r>
              <a:rPr lang="id-ID" sz="2200" dirty="0" smtClean="0"/>
              <a:t>memberitahukan kepada pejabat </a:t>
            </a:r>
            <a:r>
              <a:rPr lang="id-ID" sz="2200" dirty="0"/>
              <a:t>yang berwenang memberikan </a:t>
            </a:r>
            <a:r>
              <a:rPr lang="id-ID" sz="2200" dirty="0" smtClean="0"/>
              <a:t>cuti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200" dirty="0" smtClean="0"/>
              <a:t>Sakit </a:t>
            </a:r>
            <a:r>
              <a:rPr lang="id-ID" sz="2200" dirty="0"/>
              <a:t>lebih dari 2 (dua) hari dengan menyampaikan pemberitahuan secara tertulis kepada pejabat yang berwenang memberikan cuti &amp; melampirkan surat keterangan </a:t>
            </a:r>
            <a:r>
              <a:rPr lang="id-ID" sz="2200" dirty="0" smtClean="0"/>
              <a:t>dokter (menyatakan </a:t>
            </a:r>
            <a:r>
              <a:rPr lang="id-ID" sz="2200" dirty="0"/>
              <a:t>perlunya diberikan cuti, lamanya cuti dan </a:t>
            </a:r>
            <a:r>
              <a:rPr lang="id-ID" sz="2200" dirty="0" smtClean="0"/>
              <a:t>keterangan lain </a:t>
            </a:r>
            <a:r>
              <a:rPr lang="id-ID" sz="2200" dirty="0"/>
              <a:t>yang </a:t>
            </a:r>
            <a:r>
              <a:rPr lang="id-ID" sz="2200" dirty="0" smtClean="0"/>
              <a:t>diperlukan), cuti sakit diberikan </a:t>
            </a:r>
            <a:r>
              <a:rPr lang="id-ID" sz="2200" dirty="0"/>
              <a:t>paling lama 6 (enam) </a:t>
            </a:r>
            <a:r>
              <a:rPr lang="id-ID" sz="2200" dirty="0" smtClean="0"/>
              <a:t>bulan (</a:t>
            </a:r>
            <a:r>
              <a:rPr lang="id-ID" sz="2200" u="sng" dirty="0" smtClean="0"/>
              <a:t>untuk penyakit kronis) </a:t>
            </a:r>
            <a:r>
              <a:rPr lang="id-ID" sz="2200" dirty="0" smtClean="0"/>
              <a:t>sesuai surat dokter.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200" dirty="0" smtClean="0"/>
              <a:t>Jika setelah 6 bulan tidak dapat masuk kerja, dinyatakan berhalangan tetap dan dapat diberhentikan sesuai mekanisme (Perda/ Perbup) yang berlaku.</a:t>
            </a:r>
            <a:r>
              <a:rPr lang="id-ID" sz="2200" dirty="0"/>
              <a:t/>
            </a:r>
            <a:br>
              <a:rPr lang="id-ID" sz="2200" dirty="0"/>
            </a:br>
            <a:r>
              <a:rPr lang="id-ID" sz="2200" dirty="0" smtClean="0"/>
              <a:t/>
            </a:r>
            <a:br>
              <a:rPr lang="id-ID" sz="2200" dirty="0" smtClean="0"/>
            </a:br>
            <a:r>
              <a:rPr lang="id-ID" sz="2200" dirty="0" smtClean="0"/>
              <a:t/>
            </a:r>
            <a:br>
              <a:rPr lang="id-ID" sz="2200" dirty="0" smtClean="0"/>
            </a:b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88629" y="329354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CUTI SAKIT 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548" y="667745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14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2629460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921396"/>
            <a:ext cx="8352928" cy="3024336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/>
              <a:t>D</a:t>
            </a:r>
            <a:r>
              <a:rPr lang="fi-FI" sz="2400" dirty="0" smtClean="0"/>
              <a:t>iberikan </a:t>
            </a:r>
            <a:r>
              <a:rPr lang="fi-FI" sz="2400" dirty="0"/>
              <a:t>untuk persalinan pertama, kedua dan ketiga</a:t>
            </a:r>
            <a:r>
              <a:rPr lang="fi-FI" sz="2400" dirty="0"/>
              <a:t> </a:t>
            </a:r>
            <a:endParaRPr lang="id-ID" sz="24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 smtClean="0"/>
              <a:t>Diberikan selama 3 (tiga) Bulan.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 smtClean="0"/>
              <a:t>Mekanisme melalui </a:t>
            </a:r>
            <a:r>
              <a:rPr lang="id-ID" sz="2400" dirty="0"/>
              <a:t>permohonan secara tertulis kepada pejabat yang berwenang </a:t>
            </a:r>
            <a:r>
              <a:rPr lang="id-ID" sz="2400" dirty="0" smtClean="0"/>
              <a:t>memberikan cuti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 smtClean="0"/>
              <a:t>Pejabat yang berwenang memberikan cuti melahirkan secara tertulis kepada yang bersangkutan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> 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/>
            </a:r>
            <a:br>
              <a:rPr lang="id-ID" sz="2400" dirty="0" smtClean="0"/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88629" y="329354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CUTI MELAHIRKAN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135545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15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362491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375468"/>
            <a:ext cx="8352928" cy="3930304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000" dirty="0"/>
              <a:t>D</a:t>
            </a:r>
            <a:r>
              <a:rPr lang="id-ID" sz="2000" dirty="0" smtClean="0"/>
              <a:t>iberikan </a:t>
            </a:r>
            <a:r>
              <a:rPr lang="id-ID" sz="2000" dirty="0"/>
              <a:t>kepada Aparatur Pemerintah Desa yang mengalami </a:t>
            </a:r>
            <a:r>
              <a:rPr lang="id-ID" sz="2000" dirty="0" smtClean="0"/>
              <a:t>kejadian</a:t>
            </a:r>
            <a:r>
              <a:rPr lang="id-ID" sz="2000" dirty="0"/>
              <a:t>/</a:t>
            </a:r>
            <a:r>
              <a:rPr lang="id-ID" sz="2000" dirty="0" smtClean="0"/>
              <a:t>peristiwa </a:t>
            </a:r>
            <a:r>
              <a:rPr lang="id-ID" sz="2000" dirty="0"/>
              <a:t>yang penting dalam hal</a:t>
            </a:r>
            <a:r>
              <a:rPr lang="id-ID" sz="2000" dirty="0" smtClean="0"/>
              <a:t>:</a:t>
            </a:r>
          </a:p>
          <a:p>
            <a:pPr marL="819150" indent="-457200">
              <a:spcBef>
                <a:spcPts val="0"/>
              </a:spcBef>
              <a:buAutoNum type="alphaLcPeriod"/>
              <a:tabLst>
                <a:tab pos="801688" algn="l"/>
              </a:tabLst>
              <a:defRPr/>
            </a:pPr>
            <a:r>
              <a:rPr lang="id-ID" sz="2000" dirty="0" smtClean="0"/>
              <a:t>keluarga </a:t>
            </a:r>
            <a:r>
              <a:rPr lang="id-ID" sz="2000" dirty="0"/>
              <a:t>(ibu, bapak, istri/suami, anak, adik, kakak, </a:t>
            </a:r>
            <a:r>
              <a:rPr lang="id-ID" sz="2000" dirty="0" smtClean="0"/>
              <a:t>mertua/ menantu</a:t>
            </a:r>
            <a:r>
              <a:rPr lang="id-ID" sz="2000" dirty="0"/>
              <a:t>) sakit keras atau meninggal </a:t>
            </a:r>
            <a:r>
              <a:rPr lang="id-ID" sz="2000" dirty="0" smtClean="0"/>
              <a:t>dunia;</a:t>
            </a:r>
          </a:p>
          <a:p>
            <a:pPr marL="819150" indent="-457200">
              <a:spcBef>
                <a:spcPts val="0"/>
              </a:spcBef>
              <a:buAutoNum type="alphaLcPeriod"/>
              <a:tabLst>
                <a:tab pos="801688" algn="l"/>
              </a:tabLst>
              <a:defRPr/>
            </a:pPr>
            <a:r>
              <a:rPr lang="id-ID" sz="2000" dirty="0" smtClean="0"/>
              <a:t>melangsungkan </a:t>
            </a:r>
            <a:r>
              <a:rPr lang="id-ID" sz="2000" dirty="0"/>
              <a:t>perkawinan bagi yang bersangkutan secara </a:t>
            </a:r>
            <a:r>
              <a:rPr lang="id-ID" sz="2000" dirty="0" smtClean="0"/>
              <a:t>pribadi/ </a:t>
            </a:r>
            <a:r>
              <a:rPr lang="id-ID" sz="2000" dirty="0"/>
              <a:t>perkawinan anaknya; </a:t>
            </a:r>
            <a:r>
              <a:rPr lang="id-ID" sz="2000" dirty="0" smtClean="0"/>
              <a:t>atau</a:t>
            </a:r>
          </a:p>
          <a:p>
            <a:pPr marL="819150" indent="-457200">
              <a:spcBef>
                <a:spcPts val="0"/>
              </a:spcBef>
              <a:buAutoNum type="alphaLcPeriod"/>
              <a:tabLst>
                <a:tab pos="801688" algn="l"/>
              </a:tabLst>
              <a:defRPr/>
            </a:pPr>
            <a:r>
              <a:rPr lang="id-ID" sz="2000" dirty="0" smtClean="0"/>
              <a:t>menghadiri </a:t>
            </a:r>
            <a:r>
              <a:rPr lang="id-ID" sz="2000" dirty="0"/>
              <a:t>perkawinan keluarga atau sanak saudara yang berada </a:t>
            </a:r>
            <a:r>
              <a:rPr lang="id-ID" sz="2000" dirty="0" smtClean="0"/>
              <a:t>di luar </a:t>
            </a:r>
            <a:r>
              <a:rPr lang="id-ID" sz="2000" dirty="0"/>
              <a:t>Daerah</a:t>
            </a:r>
            <a:r>
              <a:rPr lang="id-ID" sz="2000" dirty="0"/>
              <a:t> </a:t>
            </a:r>
            <a:endParaRPr lang="id-ID" sz="20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801688" algn="l"/>
              </a:tabLst>
              <a:defRPr/>
            </a:pPr>
            <a:r>
              <a:rPr lang="id-ID" sz="2000" dirty="0" smtClean="0"/>
              <a:t>Diberikan paling lama 7 (tujuh) hari kerja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801688" algn="l"/>
              </a:tabLst>
              <a:defRPr/>
            </a:pPr>
            <a:r>
              <a:rPr lang="id-ID" sz="2000" dirty="0" smtClean="0"/>
              <a:t>Mekanisme melalui pengajuan  </a:t>
            </a:r>
            <a:r>
              <a:rPr lang="id-ID" sz="2000" dirty="0"/>
              <a:t>secara tertulis dengan </a:t>
            </a:r>
            <a:r>
              <a:rPr lang="id-ID" sz="2000" dirty="0" smtClean="0"/>
              <a:t>menyebutkan alasan-alasannya </a:t>
            </a:r>
            <a:r>
              <a:rPr lang="id-ID" sz="2000" dirty="0"/>
              <a:t>kepada pejabat yang berwenang</a:t>
            </a:r>
            <a:r>
              <a:rPr lang="id-ID" sz="2000" dirty="0"/>
              <a:t> </a:t>
            </a:r>
            <a:br>
              <a:rPr lang="id-ID" sz="2000" dirty="0"/>
            </a:b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/>
            </a:r>
            <a:br>
              <a:rPr lang="id-ID" sz="2000" dirty="0" smtClean="0"/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88629" y="329354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CUTI KARENA ALASAN PENTING 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548" y="667745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16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848070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633364"/>
            <a:ext cx="8352928" cy="2994200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000" dirty="0"/>
              <a:t>D</a:t>
            </a:r>
            <a:r>
              <a:rPr lang="id-ID" sz="2000" dirty="0" smtClean="0"/>
              <a:t>iberikan </a:t>
            </a:r>
            <a:r>
              <a:rPr lang="id-ID" sz="2000" dirty="0"/>
              <a:t>kepada Aparatur Pemerintah Desa yang mengalami </a:t>
            </a:r>
            <a:r>
              <a:rPr lang="id-ID" sz="2000" dirty="0" smtClean="0"/>
              <a:t>kejadian</a:t>
            </a:r>
            <a:r>
              <a:rPr lang="id-ID" sz="2000" dirty="0"/>
              <a:t>/</a:t>
            </a:r>
            <a:r>
              <a:rPr lang="id-ID" sz="2000" dirty="0" smtClean="0"/>
              <a:t>peristiwa </a:t>
            </a:r>
            <a:r>
              <a:rPr lang="id-ID" sz="2000" dirty="0"/>
              <a:t>yang penting dalam hal</a:t>
            </a:r>
            <a:r>
              <a:rPr lang="id-ID" sz="2000" dirty="0" smtClean="0"/>
              <a:t>:</a:t>
            </a:r>
          </a:p>
          <a:p>
            <a:pPr marL="819150" indent="-457200">
              <a:spcBef>
                <a:spcPts val="0"/>
              </a:spcBef>
              <a:buAutoNum type="alphaLcPeriod"/>
              <a:tabLst>
                <a:tab pos="801688" algn="l"/>
              </a:tabLst>
              <a:defRPr/>
            </a:pPr>
            <a:r>
              <a:rPr lang="id-ID" sz="2000" dirty="0" smtClean="0"/>
              <a:t>Melaksanakan kewajiban agama;</a:t>
            </a:r>
          </a:p>
          <a:p>
            <a:pPr marL="819150" indent="-457200">
              <a:spcBef>
                <a:spcPts val="0"/>
              </a:spcBef>
              <a:buAutoNum type="alphaLcPeriod"/>
              <a:tabLst>
                <a:tab pos="801688" algn="l"/>
              </a:tabLst>
              <a:defRPr/>
            </a:pPr>
            <a:r>
              <a:rPr lang="id-ID" sz="2000" dirty="0" smtClean="0"/>
              <a:t>Mencalonkan diri dalam Pilkades.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801688" algn="l"/>
              </a:tabLst>
              <a:defRPr/>
            </a:pPr>
            <a:r>
              <a:rPr lang="id-ID" sz="2000" dirty="0" smtClean="0"/>
              <a:t>Diberikan paling lama 2 (dua) bulan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801688" algn="l"/>
              </a:tabLst>
              <a:defRPr/>
            </a:pPr>
            <a:r>
              <a:rPr lang="id-ID" sz="2000" dirty="0" smtClean="0"/>
              <a:t>Mekanisme melalui pengajuan  </a:t>
            </a:r>
            <a:r>
              <a:rPr lang="id-ID" sz="2000" dirty="0"/>
              <a:t>secara tertulis dengan </a:t>
            </a:r>
            <a:r>
              <a:rPr lang="id-ID" sz="2000" dirty="0" smtClean="0"/>
              <a:t>menyebutkan alasan-alasannya </a:t>
            </a:r>
            <a:r>
              <a:rPr lang="id-ID" sz="2000" dirty="0"/>
              <a:t>kepada pejabat yang berwenang</a:t>
            </a:r>
            <a:r>
              <a:rPr lang="id-ID" sz="2000" dirty="0"/>
              <a:t> </a:t>
            </a:r>
            <a:endParaRPr lang="id-ID" sz="20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801688" algn="l"/>
              </a:tabLst>
              <a:defRPr/>
            </a:pPr>
            <a:r>
              <a:rPr lang="id-ID" sz="2000" dirty="0" smtClean="0"/>
              <a:t>Pejabat yang berwenang memberikan cuti besar kepada yang bersangkutan</a:t>
            </a: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/>
            </a:r>
            <a:br>
              <a:rPr lang="id-ID" sz="2000" dirty="0" smtClean="0"/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88629" y="329354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CUTI BESAR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548" y="980646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17 - 18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206267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3" descr="DSC04360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1318" y="1406941"/>
            <a:ext cx="6969968" cy="2592288"/>
          </a:xfr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PERBUP NO</a:t>
            </a:r>
            <a:r>
              <a:rPr lang="id-ID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MOR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d-ID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89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TAHUN 20</a:t>
            </a:r>
            <a:r>
              <a:rPr lang="id-ID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d-ID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TENTANG </a:t>
            </a:r>
            <a:r>
              <a:rPr lang="id-ID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PEDOMAN PELAKSANAAN HARI KERJA, JAM KERJA, PAKAIAN DINAS DAN CUTI BAGI APARATUR PEMERINTAH DESA</a:t>
            </a:r>
            <a:endParaRPr lang="id-ID" b="1" dirty="0">
              <a:solidFill>
                <a:srgbClr val="FF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236296" y="193204"/>
            <a:ext cx="1763688" cy="841276"/>
            <a:chOff x="158" y="164"/>
            <a:chExt cx="1648" cy="1361"/>
          </a:xfrm>
        </p:grpSpPr>
        <p:pic>
          <p:nvPicPr>
            <p:cNvPr id="6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633364"/>
            <a:ext cx="8352928" cy="2232248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000" dirty="0" smtClean="0"/>
              <a:t>Selama cuti, </a:t>
            </a:r>
            <a:r>
              <a:rPr lang="id-ID" sz="2000" dirty="0"/>
              <a:t>tugas Aparatur Pemerintah Desa yang sedang cuti dilaksanakan </a:t>
            </a:r>
            <a:r>
              <a:rPr lang="id-ID" sz="2000" dirty="0" smtClean="0"/>
              <a:t>oleh PLH yang </a:t>
            </a:r>
            <a:r>
              <a:rPr lang="id-ID" sz="2000" dirty="0"/>
              <a:t>dirangkap oleh Perangkat Desa yang dipandang</a:t>
            </a:r>
            <a:br>
              <a:rPr lang="id-ID" sz="2000" dirty="0"/>
            </a:br>
            <a:r>
              <a:rPr lang="id-ID" sz="2000" dirty="0"/>
              <a:t>mampu atau berkompeten</a:t>
            </a:r>
            <a:r>
              <a:rPr lang="id-ID" sz="2000" dirty="0"/>
              <a:t> </a:t>
            </a:r>
            <a:endParaRPr lang="id-ID" sz="20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id-ID" sz="2000" dirty="0" smtClean="0"/>
              <a:t>PLH </a:t>
            </a:r>
            <a:r>
              <a:rPr lang="sv-SE" sz="2000" dirty="0" smtClean="0"/>
              <a:t>ditetapkan oleh</a:t>
            </a:r>
            <a:r>
              <a:rPr lang="id-ID" sz="2000" dirty="0" smtClean="0"/>
              <a:t> </a:t>
            </a:r>
            <a:r>
              <a:rPr lang="sv-SE" sz="2000" dirty="0" smtClean="0"/>
              <a:t>Kepala </a:t>
            </a:r>
            <a:r>
              <a:rPr lang="sv-SE" sz="2000" dirty="0"/>
              <a:t>Desa atau Penjabat Kepala Desa dengan Surat Perintah Tugas</a:t>
            </a:r>
            <a:r>
              <a:rPr lang="sv-SE" sz="2000" dirty="0"/>
              <a:t> </a:t>
            </a:r>
            <a:br>
              <a:rPr lang="sv-SE" sz="2000" dirty="0"/>
            </a:b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/>
            </a:r>
            <a:br>
              <a:rPr lang="id-ID" sz="2000" dirty="0" smtClean="0"/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88629" y="329354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KETENTUAN SELAMA CUTI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548" y="980646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976487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633364"/>
            <a:ext cx="8352928" cy="2880320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spcBef>
                <a:spcPts val="600"/>
              </a:spcBef>
              <a:buNone/>
              <a:defRPr/>
            </a:pPr>
            <a:r>
              <a:rPr lang="id-ID" sz="2800" dirty="0"/>
              <a:t>Selama menjalankan </a:t>
            </a:r>
            <a:r>
              <a:rPr lang="id-ID" sz="2800" dirty="0" smtClean="0"/>
              <a:t>cuti, Aparatur Pemerintah </a:t>
            </a:r>
            <a:r>
              <a:rPr lang="id-ID" sz="2800" dirty="0"/>
              <a:t>Desa yang bersangkutan tetap menerima </a:t>
            </a:r>
            <a:r>
              <a:rPr lang="id-ID" sz="2800" dirty="0" smtClean="0"/>
              <a:t>SILTAP secara penuh </a:t>
            </a:r>
            <a:r>
              <a:rPr lang="id-ID" sz="2800" dirty="0"/>
              <a:t>sedangkan pemberian tunjangan tambahan penghasilan yang </a:t>
            </a:r>
            <a:r>
              <a:rPr lang="id-ID" sz="2800" dirty="0" smtClean="0"/>
              <a:t>berbasis kinerja </a:t>
            </a:r>
            <a:r>
              <a:rPr lang="id-ID" sz="2800" dirty="0"/>
              <a:t>dapat diberikan apabila tingkat kehadiran kerja dalam 1 (satu) </a:t>
            </a:r>
            <a:r>
              <a:rPr lang="id-ID" sz="2800" dirty="0" smtClean="0"/>
              <a:t>bulan tersebut </a:t>
            </a:r>
            <a:r>
              <a:rPr lang="id-ID" sz="2800" dirty="0"/>
              <a:t>masih memenuhi ketentuan 50% </a:t>
            </a:r>
            <a:r>
              <a:rPr lang="id-ID" sz="2800" dirty="0" smtClean="0"/>
              <a:t>atau </a:t>
            </a:r>
            <a:r>
              <a:rPr lang="id-ID" sz="2800" dirty="0"/>
              <a:t>lebih</a:t>
            </a:r>
            <a:r>
              <a:rPr lang="id-ID" sz="2800" dirty="0"/>
              <a:t> </a:t>
            </a:r>
            <a:br>
              <a:rPr lang="id-ID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/>
            </a:r>
            <a:br>
              <a:rPr lang="id-ID" sz="2800" dirty="0" smtClean="0"/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88629" y="329354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HAK KEUANGAN SELAMA CUTI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548" y="980646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20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028694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22146" y="139690"/>
            <a:ext cx="6851650" cy="8907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SANKSI ADMINISTRATIF PELANGGARAN DISIPLIN PELAKSANAAN </a:t>
            </a:r>
            <a:r>
              <a:rPr lang="id-ID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CUTI</a:t>
            </a:r>
            <a:endParaRPr lang="id-ID" alt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370" y="1322616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0216" y="2137420"/>
            <a:ext cx="3380427" cy="1656184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id-ID" sz="2000" b="1" dirty="0"/>
              <a:t>Sanksi administratif </a:t>
            </a:r>
            <a:r>
              <a:rPr lang="id-ID" sz="2000" b="1" dirty="0" smtClean="0"/>
              <a:t>berupa</a:t>
            </a:r>
            <a:r>
              <a:rPr lang="id-ID" sz="2000" b="1" dirty="0"/>
              <a:t>:</a:t>
            </a:r>
            <a:br>
              <a:rPr lang="id-ID" sz="2000" b="1" dirty="0"/>
            </a:br>
            <a:r>
              <a:rPr lang="id-ID" sz="2000" b="1" dirty="0"/>
              <a:t>a. teguran lisan;</a:t>
            </a:r>
            <a:br>
              <a:rPr lang="id-ID" sz="2000" b="1" dirty="0"/>
            </a:br>
            <a:r>
              <a:rPr lang="id-ID" sz="2000" b="1" dirty="0"/>
              <a:t>b. teguran tertulis pertama;</a:t>
            </a:r>
            <a:br>
              <a:rPr lang="id-ID" sz="2000" b="1" dirty="0"/>
            </a:br>
            <a:r>
              <a:rPr lang="id-ID" sz="2000" b="1" dirty="0"/>
              <a:t>c. teguran tertulis kedua; dan</a:t>
            </a:r>
            <a:br>
              <a:rPr lang="id-ID" sz="2000" b="1" dirty="0"/>
            </a:br>
            <a:r>
              <a:rPr lang="id-ID" sz="2000" b="1" dirty="0"/>
              <a:t>d. teguran tertulis ketiga.</a:t>
            </a:r>
            <a:r>
              <a:rPr lang="id-ID" sz="2000" b="1" dirty="0"/>
              <a:t> </a:t>
            </a:r>
            <a:endParaRPr lang="en-US" sz="20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64959" y="1218695"/>
            <a:ext cx="4727519" cy="933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/>
              <a:t>Teguran lisan </a:t>
            </a:r>
            <a:r>
              <a:rPr lang="id-ID" sz="1800" dirty="0" smtClean="0"/>
              <a:t>dilakukan</a:t>
            </a:r>
            <a:r>
              <a:rPr lang="id-ID" sz="1800" dirty="0"/>
              <a:t> </a:t>
            </a:r>
            <a:r>
              <a:rPr lang="id-ID" sz="1800" dirty="0" smtClean="0"/>
              <a:t>apabila </a:t>
            </a:r>
            <a:r>
              <a:rPr lang="id-ID" sz="1800" b="1" dirty="0" smtClean="0"/>
              <a:t>tidak menaati ketentuan Jam Kerja tanpa keterangan / tidak dapat dipertanggungjawabkan</a:t>
            </a:r>
            <a:r>
              <a:rPr lang="id-ID" sz="1800" dirty="0" smtClean="0"/>
              <a:t> </a:t>
            </a:r>
            <a:r>
              <a:rPr lang="id-ID" sz="1800" dirty="0"/>
              <a:t/>
            </a:r>
            <a:br>
              <a:rPr lang="id-ID" sz="1800" dirty="0"/>
            </a:br>
            <a:endParaRPr lang="en-US" sz="1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58937" y="2340498"/>
            <a:ext cx="4727519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 smtClean="0"/>
              <a:t>Teguran tertulis </a:t>
            </a:r>
            <a:r>
              <a:rPr lang="id-ID" sz="1800" dirty="0" smtClean="0"/>
              <a:t>diberikan</a:t>
            </a:r>
            <a:r>
              <a:rPr lang="id-ID" sz="1800" b="1" dirty="0" smtClean="0"/>
              <a:t> </a:t>
            </a:r>
            <a:r>
              <a:rPr lang="id-ID" sz="1800" dirty="0" smtClean="0"/>
              <a:t>dalam </a:t>
            </a:r>
            <a:r>
              <a:rPr lang="id-ID" sz="1800" dirty="0"/>
              <a:t>hal teguran </a:t>
            </a:r>
            <a:r>
              <a:rPr lang="id-ID" sz="1800" dirty="0" smtClean="0"/>
              <a:t>lisan tidak </a:t>
            </a:r>
            <a:r>
              <a:rPr lang="id-ID" sz="1800" dirty="0"/>
              <a:t>ditaati</a:t>
            </a:r>
            <a:r>
              <a:rPr lang="id-ID" sz="1800" dirty="0" smtClean="0"/>
              <a:t>, </a:t>
            </a:r>
            <a:r>
              <a:rPr lang="id-ID" sz="1800" dirty="0"/>
              <a:t>dengan tenggang waktu masing-masing 7 (tujuh) </a:t>
            </a:r>
            <a:r>
              <a:rPr lang="id-ID" sz="1800" dirty="0" smtClean="0"/>
              <a:t>hari kerja </a:t>
            </a:r>
            <a:r>
              <a:rPr lang="id-ID" sz="1800" dirty="0"/>
              <a:t>dalam hal teguran sebelumnya tidak ditaati</a:t>
            </a:r>
            <a:r>
              <a:rPr lang="id-ID" sz="1800" dirty="0"/>
              <a:t> </a:t>
            </a:r>
            <a:r>
              <a:rPr lang="id-ID" sz="1800" dirty="0" smtClean="0"/>
              <a:t>(pelanggaran disiplin berlanjut)</a:t>
            </a: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/>
            </a:r>
            <a:br>
              <a:rPr lang="id-ID" sz="1800" dirty="0"/>
            </a:br>
            <a:endParaRPr lang="en-US" sz="1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158937" y="3954076"/>
            <a:ext cx="4727519" cy="14656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dirty="0"/>
              <a:t>sanksi berupa pengurangan tunjangan tambahan</a:t>
            </a:r>
            <a:br>
              <a:rPr lang="id-ID" sz="1800" dirty="0"/>
            </a:br>
            <a:r>
              <a:rPr lang="id-ID" sz="1800" dirty="0"/>
              <a:t>penghasilan </a:t>
            </a:r>
            <a:r>
              <a:rPr lang="id-ID" sz="1800" dirty="0" smtClean="0"/>
              <a:t>yang </a:t>
            </a:r>
            <a:r>
              <a:rPr lang="id-ID" sz="1800" dirty="0"/>
              <a:t>bersumber dari APBDesa paling banyak sebesar 50 % (lima puluh per</a:t>
            </a:r>
            <a:br>
              <a:rPr lang="id-ID" sz="1800" dirty="0"/>
            </a:br>
            <a:r>
              <a:rPr lang="id-ID" sz="1800" dirty="0"/>
              <a:t>seratus), pada penerimaan bulan </a:t>
            </a:r>
            <a:r>
              <a:rPr lang="id-ID" sz="1800" dirty="0" smtClean="0"/>
              <a:t>berikutnya.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dirty="0" smtClean="0"/>
              <a:t>Dituangkan/ diatur dalam PERKADES. </a:t>
            </a:r>
            <a:r>
              <a:rPr lang="id-ID" sz="1800" dirty="0"/>
              <a:t/>
            </a:r>
            <a:br>
              <a:rPr lang="id-ID" sz="1800" dirty="0"/>
            </a:br>
            <a:endParaRPr lang="en-U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971" y="4009628"/>
            <a:ext cx="34446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Teguran Perangkat Desa dan Staf dilakukan oleh Kepala Desa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Teguran Kepala Desa dilakukan oleh Camat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3864762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483032" y="3865612"/>
            <a:ext cx="5207000" cy="63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d-ID" sz="3333" kern="10" spc="-333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TERIMA KASIH</a:t>
            </a:r>
          </a:p>
        </p:txBody>
      </p:sp>
      <p:pic>
        <p:nvPicPr>
          <p:cNvPr id="18441" name="Picture 9" descr="gunung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234">
            <a:off x="3703093" y="1050559"/>
            <a:ext cx="148695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418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8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9" presetClass="entr" presetSubtype="1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 noChangeArrowheads="1"/>
          </p:cNvSpPr>
          <p:nvPr/>
        </p:nvSpPr>
        <p:spPr bwMode="auto">
          <a:xfrm rot="6894574">
            <a:off x="292009" y="1898124"/>
            <a:ext cx="1476727" cy="772497"/>
          </a:xfrm>
          <a:prstGeom prst="curvedUpArrow">
            <a:avLst>
              <a:gd name="adj1" fmla="val 36794"/>
              <a:gd name="adj2" fmla="val 75374"/>
              <a:gd name="adj3" fmla="val 798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1858610" y="1201316"/>
            <a:ext cx="6851650" cy="1296144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PERBUP NO</a:t>
            </a:r>
            <a:r>
              <a:rPr lang="id-ID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MOR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d-ID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89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TAHUN 20</a:t>
            </a:r>
            <a:r>
              <a:rPr lang="id-ID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id-ID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TENTANG </a:t>
            </a:r>
            <a:r>
              <a:rPr lang="id-ID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PEDOMAN PELAKSANAAN HARI KERJA, JAM KERJA, PAKAIAN DINAS DAN CUTI BAGI APARATUR PEMERINTAH DESA</a:t>
            </a:r>
            <a:endParaRPr lang="id-ID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59264884"/>
              </p:ext>
            </p:extLst>
          </p:nvPr>
        </p:nvGraphicFramePr>
        <p:xfrm>
          <a:off x="309962" y="3075403"/>
          <a:ext cx="8452638" cy="175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051175" y="2743200"/>
            <a:ext cx="5691188" cy="249056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15938" indent="-400050" algn="just" eaLnBrk="1" hangingPunct="1">
              <a:buFont typeface="+mj-lt"/>
              <a:buAutoNum type="romanUcPeriod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Pasal : Psl 1 -  Psl 3) 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5938" indent="-400050" algn="just" eaLnBrk="1" hangingPunct="1">
              <a:buFont typeface="+mj-lt"/>
              <a:buAutoNum type="romanU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 KERJA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Pasal : </a:t>
            </a:r>
            <a:r>
              <a: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Psl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Psl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5938" indent="-400050" algn="just" eaLnBrk="1" hangingPunct="1">
              <a:buFont typeface="+mj-lt"/>
              <a:buAutoNum type="romanU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 KERJA </a:t>
            </a:r>
            <a:r>
              <a: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Pasal : </a:t>
            </a:r>
            <a:r>
              <a: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Psl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Psl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5938" indent="-400050" algn="just" eaLnBrk="1" hangingPunct="1">
              <a:buFont typeface="+mj-lt"/>
              <a:buAutoNum type="romanU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PAKAIAN DINAS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Pasal : </a:t>
            </a:r>
            <a:r>
              <a: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Psl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Psl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5938" indent="-400050" algn="just" eaLnBrk="1" hangingPunct="1">
              <a:buFont typeface="+mj-lt"/>
              <a:buAutoNum type="romanU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 Pasal : </a:t>
            </a:r>
            <a:r>
              <a: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Psl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Psl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22)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5938" indent="-400050" algn="just" eaLnBrk="1" hangingPunct="1">
              <a:buFont typeface="+mj-lt"/>
              <a:buAutoNum type="romanUcPeriod"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PENUTUP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Pasal : </a:t>
            </a:r>
            <a:r>
              <a: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Psl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id-ID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Psl </a:t>
            </a:r>
            <a:r>
              <a:rPr lang="id-ID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24)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0275" y="304800"/>
            <a:ext cx="3429000" cy="3810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MATERI MUATAN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Graphic spid="8" grpId="0">
        <p:bldAsOne/>
      </p:bldGraphic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135741" y="1921396"/>
            <a:ext cx="6696744" cy="266429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id-ID" sz="2400" b="1" dirty="0" smtClean="0">
                <a:latin typeface="Century Gothic" panose="020B0502020202020204" pitchFamily="34" charset="0"/>
              </a:rPr>
              <a:t>KETENTUAN UMUM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id-ID" sz="2400" b="1" dirty="0" smtClean="0">
                <a:latin typeface="Century Gothic" panose="020B0502020202020204" pitchFamily="34" charset="0"/>
              </a:rPr>
              <a:t>Pasal 1 angka 9</a:t>
            </a:r>
          </a:p>
          <a:p>
            <a:pPr marL="0" indent="0" algn="ctr">
              <a:buNone/>
              <a:defRPr/>
            </a:pPr>
            <a:endParaRPr lang="id-ID" sz="2000" b="1" dirty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id-ID" sz="2800" b="1" dirty="0" smtClean="0">
                <a:latin typeface="Century Gothic" panose="020B0502020202020204" pitchFamily="34" charset="0"/>
              </a:rPr>
              <a:t>Aparatur </a:t>
            </a:r>
            <a:r>
              <a:rPr lang="id-ID" sz="2800" b="1" dirty="0">
                <a:latin typeface="Century Gothic" panose="020B0502020202020204" pitchFamily="34" charset="0"/>
              </a:rPr>
              <a:t>Pemerintah Desa adalah </a:t>
            </a:r>
            <a:endParaRPr lang="id-ID" sz="2800" b="1" dirty="0" smtClean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id-ID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Kepala </a:t>
            </a:r>
            <a:r>
              <a:rPr lang="id-ID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Desa dan Perangkat Desa</a:t>
            </a:r>
            <a:br>
              <a:rPr lang="id-ID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id-ID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beserta </a:t>
            </a:r>
            <a:r>
              <a:rPr lang="id-ID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Staf Perangkat </a:t>
            </a:r>
            <a:r>
              <a:rPr lang="id-ID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Desa</a:t>
            </a:r>
            <a:r>
              <a:rPr lang="id-ID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d-ID" sz="2800" dirty="0"/>
              <a:t/>
            </a:r>
            <a:br>
              <a:rPr lang="id-ID" sz="2800" dirty="0"/>
            </a:br>
            <a:endParaRPr lang="en-US" sz="2800" b="1" dirty="0"/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80835" y="824049"/>
            <a:ext cx="6851650" cy="7620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>
                <a:latin typeface="Arial Black" panose="020B0A04020102020204" pitchFamily="34" charset="0"/>
              </a:rPr>
              <a:t>APARATUR PEMERINTAH DESA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654740" y="1277970"/>
            <a:ext cx="6696744" cy="1291498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MAKSUD</a:t>
            </a:r>
            <a:r>
              <a:rPr lang="id-ID" sz="2200" dirty="0" smtClean="0"/>
              <a:t> :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d-ID" sz="2200" dirty="0" smtClean="0"/>
              <a:t>Sebagai pedoman bagi Aparatur </a:t>
            </a:r>
            <a:r>
              <a:rPr lang="id-ID" sz="2200" dirty="0"/>
              <a:t>Pemerintah Desa dalam pelaksanaan hari kerja, jam </a:t>
            </a:r>
            <a:r>
              <a:rPr lang="id-ID" sz="2200" dirty="0" smtClean="0"/>
              <a:t>kerja, pakaian </a:t>
            </a:r>
            <a:r>
              <a:rPr lang="id-ID" sz="2200" dirty="0"/>
              <a:t>dinas dan cuti</a:t>
            </a:r>
            <a:r>
              <a:rPr lang="id-ID" sz="2200" dirty="0"/>
              <a:t> </a:t>
            </a:r>
            <a:br>
              <a:rPr lang="id-ID" sz="2200" dirty="0"/>
            </a:br>
            <a:endParaRPr lang="en-US" sz="2200" b="1" dirty="0"/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67544" y="485775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MAKSUD DAN TUJUAN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921396"/>
            <a:ext cx="1440161" cy="369332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0282" y="2840380"/>
            <a:ext cx="8632198" cy="2681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id-ID" sz="2000" dirty="0" smtClean="0"/>
              <a:t> :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  <a:defRPr/>
            </a:pPr>
            <a:r>
              <a:rPr lang="id-ID" sz="2000" dirty="0" smtClean="0"/>
              <a:t>mewujudkan </a:t>
            </a:r>
            <a:r>
              <a:rPr lang="id-ID" sz="2000" dirty="0"/>
              <a:t>Aparatur Pemerintah Desa yang tertib dan </a:t>
            </a:r>
            <a:r>
              <a:rPr lang="id-ID" sz="2000" dirty="0" smtClean="0"/>
              <a:t>disiplin;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  <a:defRPr/>
            </a:pPr>
            <a:r>
              <a:rPr lang="id-ID" sz="2000" dirty="0" smtClean="0"/>
              <a:t>meningkatkan </a:t>
            </a:r>
            <a:r>
              <a:rPr lang="id-ID" sz="2000" dirty="0"/>
              <a:t>kinerja Aparatur Pemerintah Desa dalam </a:t>
            </a:r>
            <a:r>
              <a:rPr lang="id-ID" sz="2000" dirty="0" smtClean="0"/>
              <a:t>memberikan pelayanan </a:t>
            </a:r>
            <a:r>
              <a:rPr lang="id-ID" sz="2000" dirty="0"/>
              <a:t>kepada </a:t>
            </a:r>
            <a:r>
              <a:rPr lang="id-ID" sz="2000" dirty="0" smtClean="0"/>
              <a:t>masyarakat;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  <a:defRPr/>
            </a:pPr>
            <a:r>
              <a:rPr lang="id-ID" sz="2000" dirty="0" smtClean="0"/>
              <a:t>mendukung </a:t>
            </a:r>
            <a:r>
              <a:rPr lang="id-ID" sz="2000" dirty="0"/>
              <a:t>kelancaran pelaksanaan tugas bagi Aparatur </a:t>
            </a:r>
            <a:r>
              <a:rPr lang="id-ID" sz="2000" dirty="0" smtClean="0"/>
              <a:t>Pemerintah Desa</a:t>
            </a:r>
            <a:r>
              <a:rPr lang="id-ID" sz="2000" dirty="0"/>
              <a:t>; </a:t>
            </a:r>
            <a:r>
              <a:rPr lang="id-ID" sz="2000" dirty="0" smtClean="0"/>
              <a:t>dan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  <a:defRPr/>
            </a:pPr>
            <a:r>
              <a:rPr lang="id-ID" sz="2000" dirty="0" smtClean="0"/>
              <a:t>memberikan </a:t>
            </a:r>
            <a:r>
              <a:rPr lang="id-ID" sz="2000" dirty="0"/>
              <a:t>kepastian hukum dalam pelaksanaan hari kerja, jam </a:t>
            </a:r>
            <a:r>
              <a:rPr lang="id-ID" sz="2000" dirty="0" smtClean="0"/>
              <a:t>kerja, pakaian </a:t>
            </a:r>
            <a:r>
              <a:rPr lang="id-ID" sz="2000" dirty="0"/>
              <a:t>dinas dan cuti bagi Aparatur Pemerintah Desa.</a:t>
            </a:r>
            <a:r>
              <a:rPr lang="id-ID" sz="2000" dirty="0"/>
              <a:t> </a:t>
            </a:r>
            <a:br>
              <a:rPr lang="id-ID" sz="2000" dirty="0"/>
            </a:br>
            <a:r>
              <a:rPr lang="id-ID" sz="2000" dirty="0" smtClean="0"/>
              <a:t/>
            </a:r>
            <a:br>
              <a:rPr lang="id-ID" sz="2000" dirty="0" smtClean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30344632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67544" y="485775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RUANG LINGKUP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3443054"/>
            <a:ext cx="1440161" cy="369332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91681" y="1561356"/>
            <a:ext cx="3744415" cy="7268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 Kerja</a:t>
            </a:r>
            <a:b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65335" y="2492315"/>
            <a:ext cx="4034857" cy="729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 Kerja </a:t>
            </a:r>
            <a: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07255" y="3457796"/>
            <a:ext cx="4401049" cy="707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Pakaian Dinas</a:t>
            </a:r>
            <a: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589362" y="4385822"/>
            <a:ext cx="4367014" cy="7759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 </a:t>
            </a:r>
            <a: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36957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40442" y="1743603"/>
            <a:ext cx="6819438" cy="2160240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 kerja pelayanan </a:t>
            </a:r>
            <a:r>
              <a:rPr lang="id-I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penyelenggaraan pemerintahan Desa </a:t>
            </a:r>
            <a:r>
              <a:rPr lang="id-I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Kantor Desa </a:t>
            </a:r>
            <a:r>
              <a:rPr lang="id-I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ditetapkan :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(lima) hari dalam 1 (satu ) minggu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d-I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 Senin </a:t>
            </a:r>
            <a:r>
              <a:rPr lang="fi-F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sampai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 </a:t>
            </a:r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 </a:t>
            </a:r>
            <a:r>
              <a:rPr lang="fi-F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Jumat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67544" y="485775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HARI KERJA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163124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056" y="4297660"/>
            <a:ext cx="3909492" cy="646331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 yang tidak menaati diberikan sanksi administratif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767702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22146" y="139690"/>
            <a:ext cx="6851650" cy="8907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SANKSI ADMINISTRATIF PELANGGARAN DISIPLIN PELAKSANAAN </a:t>
            </a:r>
            <a:r>
              <a:rPr lang="id-ID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HARI KERJA</a:t>
            </a:r>
            <a:endParaRPr lang="id-ID" alt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370" y="1322616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0216" y="2137420"/>
            <a:ext cx="3380427" cy="1656184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id-ID" sz="2000" b="1" dirty="0"/>
              <a:t>Sanksi administratif </a:t>
            </a:r>
            <a:r>
              <a:rPr lang="id-ID" sz="2000" b="1" dirty="0" smtClean="0"/>
              <a:t>berupa</a:t>
            </a:r>
            <a:r>
              <a:rPr lang="id-ID" sz="2000" b="1" dirty="0"/>
              <a:t>:</a:t>
            </a:r>
            <a:br>
              <a:rPr lang="id-ID" sz="2000" b="1" dirty="0"/>
            </a:br>
            <a:r>
              <a:rPr lang="id-ID" sz="2000" b="1" dirty="0"/>
              <a:t>a. teguran lisan;</a:t>
            </a:r>
            <a:br>
              <a:rPr lang="id-ID" sz="2000" b="1" dirty="0"/>
            </a:br>
            <a:r>
              <a:rPr lang="id-ID" sz="2000" b="1" dirty="0"/>
              <a:t>b. teguran tertulis pertama;</a:t>
            </a:r>
            <a:br>
              <a:rPr lang="id-ID" sz="2000" b="1" dirty="0"/>
            </a:br>
            <a:r>
              <a:rPr lang="id-ID" sz="2000" b="1" dirty="0"/>
              <a:t>c. teguran tertulis kedua; dan</a:t>
            </a:r>
            <a:br>
              <a:rPr lang="id-ID" sz="2000" b="1" dirty="0"/>
            </a:br>
            <a:r>
              <a:rPr lang="id-ID" sz="2000" b="1" dirty="0"/>
              <a:t>d. teguran tertulis ketiga.</a:t>
            </a:r>
            <a:r>
              <a:rPr lang="id-ID" sz="2000" b="1" dirty="0"/>
              <a:t> </a:t>
            </a:r>
            <a:endParaRPr lang="en-US" sz="20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64959" y="1218695"/>
            <a:ext cx="4727519" cy="12322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/>
              <a:t>Teguran lisan </a:t>
            </a:r>
            <a:r>
              <a:rPr lang="id-ID" sz="1800" dirty="0" smtClean="0"/>
              <a:t>dilakukan</a:t>
            </a:r>
            <a:r>
              <a:rPr lang="id-ID" sz="1800" dirty="0"/>
              <a:t> </a:t>
            </a:r>
            <a:r>
              <a:rPr lang="id-ID" sz="1800" dirty="0" smtClean="0"/>
              <a:t>apabila </a:t>
            </a:r>
            <a:r>
              <a:rPr lang="id-ID" sz="1800" b="1" dirty="0" smtClean="0"/>
              <a:t>tidak </a:t>
            </a:r>
            <a:r>
              <a:rPr lang="id-ID" sz="1800" b="1" dirty="0"/>
              <a:t>masuk kerja</a:t>
            </a:r>
            <a:r>
              <a:rPr lang="id-ID" sz="1800" dirty="0"/>
              <a:t> selama 2 (dua) </a:t>
            </a:r>
            <a:r>
              <a:rPr lang="id-ID" sz="1800" dirty="0" smtClean="0"/>
              <a:t>hari kerja </a:t>
            </a:r>
            <a:r>
              <a:rPr lang="id-ID" sz="1800" dirty="0"/>
              <a:t>secara akumulatif, dalam 1 (satu) bulan tanpa ada keterangan </a:t>
            </a:r>
            <a:r>
              <a:rPr lang="id-ID" sz="1800" dirty="0" smtClean="0"/>
              <a:t>yang dapat dipertanggungjawabkan </a:t>
            </a:r>
            <a:r>
              <a:rPr lang="id-ID" sz="1800" dirty="0"/>
              <a:t/>
            </a:r>
            <a:br>
              <a:rPr lang="id-ID" sz="1800" dirty="0"/>
            </a:br>
            <a:endParaRPr lang="en-US" sz="1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64959" y="2569468"/>
            <a:ext cx="4727519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 smtClean="0"/>
              <a:t>Teguran tertulis </a:t>
            </a:r>
            <a:r>
              <a:rPr lang="id-ID" sz="1800" dirty="0" smtClean="0"/>
              <a:t>diberikan</a:t>
            </a:r>
            <a:r>
              <a:rPr lang="id-ID" sz="1800" b="1" dirty="0" smtClean="0"/>
              <a:t> </a:t>
            </a:r>
            <a:r>
              <a:rPr lang="id-ID" sz="1800" dirty="0" smtClean="0"/>
              <a:t>dalam </a:t>
            </a:r>
            <a:r>
              <a:rPr lang="id-ID" sz="1800" dirty="0"/>
              <a:t>hal teguran </a:t>
            </a:r>
            <a:r>
              <a:rPr lang="id-ID" sz="1800" dirty="0" smtClean="0"/>
              <a:t>lisan tidak </a:t>
            </a:r>
            <a:r>
              <a:rPr lang="id-ID" sz="1800" dirty="0"/>
              <a:t>ditaati</a:t>
            </a:r>
            <a:r>
              <a:rPr lang="id-ID" sz="1800" dirty="0" smtClean="0"/>
              <a:t>, </a:t>
            </a:r>
            <a:r>
              <a:rPr lang="id-ID" sz="1800" dirty="0"/>
              <a:t>dengan tenggang waktu masing-masing 7 (tujuh) </a:t>
            </a:r>
            <a:r>
              <a:rPr lang="id-ID" sz="1800" dirty="0" smtClean="0"/>
              <a:t>hari kerja </a:t>
            </a:r>
            <a:r>
              <a:rPr lang="id-ID" sz="1800" dirty="0"/>
              <a:t>dalam hal teguran sebelumnya tidak ditaati</a:t>
            </a:r>
            <a:r>
              <a:rPr lang="id-ID" sz="1800" dirty="0"/>
              <a:t> </a:t>
            </a:r>
            <a:r>
              <a:rPr lang="id-ID" sz="1800" dirty="0" smtClean="0"/>
              <a:t>(pelanggaran disiplin hari kerja berlanjut)</a:t>
            </a: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/>
            </a:r>
            <a:br>
              <a:rPr lang="id-ID" sz="1800" dirty="0"/>
            </a:br>
            <a:endParaRPr lang="en-US" sz="1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164959" y="4128198"/>
            <a:ext cx="4727519" cy="14656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 hal pelanggaran berlanjut, dapat dikenai sanksi pemberhentian sementara dan dapat dilanjutkan pemberhentian sesuai ketentuan (Perda dan Perbup tentang Pengangkatan dan Pemberhentian Kades / Perangkat Desa)</a:t>
            </a:r>
            <a:endParaRPr lang="en-U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971" y="4009628"/>
            <a:ext cx="34446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Teguran Perangkat Desa dan Staf dilakukan oleh Kepala Desa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 smtClean="0"/>
              <a:t>Teguran Kepala Desa dilakukan oleh Camat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3280410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92969" y="1993404"/>
            <a:ext cx="3600400" cy="2160240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id-ID" sz="2400" b="1" dirty="0"/>
              <a:t>Hari Senin </a:t>
            </a:r>
            <a:r>
              <a:rPr lang="id-ID" sz="2400" b="1" dirty="0" smtClean="0"/>
              <a:t>- Hari </a:t>
            </a:r>
            <a:r>
              <a:rPr lang="id-ID" sz="2400" b="1" dirty="0"/>
              <a:t>Kamis : </a:t>
            </a:r>
            <a:endParaRPr lang="id-ID" sz="24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d-ID" sz="2400" dirty="0" smtClean="0"/>
              <a:t>Jam </a:t>
            </a:r>
            <a:r>
              <a:rPr lang="id-ID" sz="2400" dirty="0"/>
              <a:t>08.00 WIB </a:t>
            </a:r>
            <a:r>
              <a:rPr lang="id-ID" sz="2400" dirty="0" smtClean="0"/>
              <a:t>- 15.00 WIB;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d-ID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d-ID" sz="2400" b="1" dirty="0" smtClean="0"/>
              <a:t>Hari </a:t>
            </a:r>
            <a:r>
              <a:rPr lang="id-ID" sz="2400" b="1" dirty="0"/>
              <a:t>Jumat : </a:t>
            </a:r>
            <a:endParaRPr lang="id-ID" sz="24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d-ID" sz="2400" dirty="0" smtClean="0"/>
              <a:t>Jam </a:t>
            </a:r>
            <a:r>
              <a:rPr lang="id-ID" sz="2400" dirty="0"/>
              <a:t>08.00 WIB </a:t>
            </a:r>
            <a:r>
              <a:rPr lang="id-ID" sz="2400" dirty="0"/>
              <a:t>-</a:t>
            </a:r>
            <a:r>
              <a:rPr lang="id-ID" sz="2400" dirty="0" smtClean="0"/>
              <a:t> 11.30 WIB 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7545388" y="0"/>
            <a:ext cx="1598612" cy="697260"/>
            <a:chOff x="158" y="164"/>
            <a:chExt cx="1648" cy="1361"/>
          </a:xfrm>
        </p:grpSpPr>
        <p:pic>
          <p:nvPicPr>
            <p:cNvPr id="40965" name="Picture 18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9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91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20" descr="id_flag"/>
            <p:cNvPicPr>
              <a:picLocks noChangeAspect="1" noChangeArrowheads="1" noCrop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64"/>
              <a:ext cx="831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975" y="210"/>
              <a:ext cx="0" cy="13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67544" y="485775"/>
            <a:ext cx="6851650" cy="5212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id-ID" altLang="en-US" sz="2000" dirty="0" smtClean="0">
                <a:latin typeface="Arial Black" panose="020B0A04020102020204" pitchFamily="34" charset="0"/>
              </a:rPr>
              <a:t>JAM KERJA</a:t>
            </a:r>
            <a:endParaRPr lang="id-ID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163124"/>
            <a:ext cx="1440161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asal 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11960" y="1303497"/>
            <a:ext cx="4727519" cy="393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 smtClean="0"/>
              <a:t>Daftar Hadir manual </a:t>
            </a:r>
            <a:r>
              <a:rPr lang="id-ID" sz="1800" b="1" dirty="0"/>
              <a:t>dan/atau elektronik</a:t>
            </a:r>
            <a:r>
              <a:rPr lang="id-ID" sz="1800" b="1" dirty="0"/>
              <a:t> </a:t>
            </a:r>
            <a:r>
              <a:rPr lang="id-ID" sz="1800" dirty="0"/>
              <a:t/>
            </a:r>
            <a:br>
              <a:rPr lang="id-ID" sz="1800" dirty="0"/>
            </a:br>
            <a:endParaRPr lang="en-US" sz="1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98924" y="1796669"/>
            <a:ext cx="4727519" cy="12048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/>
              <a:t>Rekapitulasi </a:t>
            </a:r>
            <a:r>
              <a:rPr lang="id-ID" sz="1800" b="1" dirty="0" smtClean="0"/>
              <a:t>kehadiran Aparatur Pemdes dilaporkan secara rutin</a:t>
            </a:r>
            <a:r>
              <a:rPr lang="id-ID" sz="1800" b="1" dirty="0"/>
              <a:t> </a:t>
            </a:r>
            <a:r>
              <a:rPr lang="id-ID" sz="1800" b="1" dirty="0" smtClean="0"/>
              <a:t>setiap </a:t>
            </a:r>
            <a:r>
              <a:rPr lang="id-ID" sz="1800" b="1" dirty="0"/>
              <a:t>bulan kepada Camat paling lambat tanggal 10 (sepuluh) </a:t>
            </a:r>
            <a:r>
              <a:rPr lang="id-ID" sz="1800" b="1" dirty="0" smtClean="0"/>
              <a:t>bulan</a:t>
            </a:r>
            <a:r>
              <a:rPr lang="id-ID" sz="1800" b="1" dirty="0"/>
              <a:t/>
            </a:r>
            <a:br>
              <a:rPr lang="id-ID" sz="1800" b="1" dirty="0"/>
            </a:br>
            <a:r>
              <a:rPr lang="id-ID" sz="1800" b="1" dirty="0"/>
              <a:t>berikutnya</a:t>
            </a:r>
            <a:r>
              <a:rPr lang="id-ID" sz="1800" b="1" dirty="0"/>
              <a:t> </a:t>
            </a:r>
            <a:br>
              <a:rPr lang="id-ID" sz="1800" b="1" dirty="0"/>
            </a:br>
            <a:r>
              <a:rPr lang="id-ID" sz="1800" b="1" dirty="0"/>
              <a:t/>
            </a:r>
            <a:br>
              <a:rPr lang="id-ID" sz="1800" b="1" dirty="0"/>
            </a:br>
            <a:endParaRPr lang="en-US" sz="1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13614" y="3145533"/>
            <a:ext cx="4727519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 smtClean="0"/>
              <a:t>Dilaksanakan Apel Pagi (Cek personil, Doa mulai bekerja dan Penyampaian informasi aktual dengan sesuai kebutuhan)</a:t>
            </a:r>
            <a:r>
              <a:rPr lang="id-ID" sz="1800" b="1" dirty="0"/>
              <a:t/>
            </a:r>
            <a:br>
              <a:rPr lang="id-ID" sz="1800" b="1" dirty="0"/>
            </a:br>
            <a:endParaRPr lang="en-US" sz="18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3808" y="4297662"/>
            <a:ext cx="6095671" cy="12241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id-ID" sz="1800" b="1" dirty="0" smtClean="0"/>
              <a:t>Perangkat Desa dan staf Perangkat Desa apabila akan melaksanakan tugas di luar kantor Desa setelah mengisi bukti kehadiran dan/atau mengikuti apel pagi (</a:t>
            </a:r>
            <a:r>
              <a:rPr lang="id-ID" sz="1800" b="1" dirty="0"/>
              <a:t>termasuk Kadus</a:t>
            </a:r>
            <a:r>
              <a:rPr lang="id-ID" sz="1800" b="1" dirty="0" smtClean="0"/>
              <a:t>), wajib meminta izin terlebih dahulu kepada Kepala Desa</a:t>
            </a:r>
            <a:endParaRPr lang="en-US" sz="1800" b="1" dirty="0"/>
          </a:p>
        </p:txBody>
      </p:sp>
      <p:sp>
        <p:nvSpPr>
          <p:cNvPr id="16" name="Rectangle 15"/>
          <p:cNvSpPr/>
          <p:nvPr/>
        </p:nvSpPr>
        <p:spPr>
          <a:xfrm>
            <a:off x="292969" y="4433810"/>
            <a:ext cx="2334816" cy="92333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 yang tidak menaati diberikan sanksi administratif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656765"/>
      </p:ext>
    </p:extLst>
  </p:cSld>
  <p:clrMapOvr>
    <a:masterClrMapping/>
  </p:clrMapOvr>
  <p:transition spd="slow">
    <p:split orient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RENPAM PILKADES 2016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PAPARAN PERBUP 38 TH 2016 TTG PENGISIAN PERANGKAT DESA</Template>
  <TotalTime>320</TotalTime>
  <Words>1320</Words>
  <Application>Microsoft Office PowerPoint</Application>
  <PresentationFormat>On-screen Show (16:10)</PresentationFormat>
  <Paragraphs>175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Cambria</vt:lpstr>
      <vt:lpstr>Century Gothic</vt:lpstr>
      <vt:lpstr>Impact</vt:lpstr>
      <vt:lpstr>Wingdings</vt:lpstr>
      <vt:lpstr>RENPAM PILKADES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36</cp:revision>
  <cp:lastPrinted>2016-09-13T08:29:36Z</cp:lastPrinted>
  <dcterms:created xsi:type="dcterms:W3CDTF">2021-03-03T21:14:01Z</dcterms:created>
  <dcterms:modified xsi:type="dcterms:W3CDTF">2021-03-04T02:36:12Z</dcterms:modified>
</cp:coreProperties>
</file>